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26.png" ContentType="image/png"/>
  <Override PartName="/ppt/media/image125.png" ContentType="image/png"/>
  <Override PartName="/ppt/media/image5.png" ContentType="image/png"/>
  <Override PartName="/ppt/media/image2.png" ContentType="image/png"/>
  <Override PartName="/ppt/media/image82.png" ContentType="image/png"/>
  <Override PartName="/ppt/media/image14.png" ContentType="image/png"/>
  <Override PartName="/ppt/media/image32.png" ContentType="image/png"/>
  <Override PartName="/ppt/media/image129.png" ContentType="image/png"/>
  <Override PartName="/ppt/media/image26.png" ContentType="image/png"/>
  <Override PartName="/ppt/media/image94.png" ContentType="image/png"/>
  <Override PartName="/ppt/media/image3.png" ContentType="image/png"/>
  <Override PartName="/ppt/media/image33.png" ContentType="image/png"/>
  <Override PartName="/ppt/media/image1.png" ContentType="image/png"/>
  <Override PartName="/ppt/media/image4.png" ContentType="image/png"/>
  <Override PartName="/ppt/media/image13.png" ContentType="image/png"/>
  <Override PartName="/ppt/media/image81.png" ContentType="image/png"/>
  <Override PartName="/ppt/media/image34.png" ContentType="image/png"/>
  <Override PartName="/ppt/media/image35.png" ContentType="image/png"/>
  <Override PartName="/ppt/media/image107.png" ContentType="image/png"/>
  <Override PartName="/ppt/media/image10.png" ContentType="image/png"/>
  <Override PartName="/ppt/media/image47.png" ContentType="image/png"/>
  <Override PartName="/ppt/media/image6.png" ContentType="image/png"/>
  <Override PartName="/ppt/media/image15.png" ContentType="image/png"/>
  <Override PartName="/ppt/media/image83.png" ContentType="image/png"/>
  <Override PartName="/ppt/media/image18.png" ContentType="image/png"/>
  <Override PartName="/ppt/media/image86.png" ContentType="image/png"/>
  <Override PartName="/ppt/media/image36.png" ContentType="image/png"/>
  <Override PartName="/ppt/media/image108.png" ContentType="image/png"/>
  <Override PartName="/ppt/media/image11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48.png" ContentType="image/png"/>
  <Override PartName="/ppt/media/image51.png" ContentType="image/png"/>
  <Override PartName="/ppt/media/image80.png" ContentType="image/png"/>
  <Override PartName="/ppt/media/image12.png" ContentType="image/png"/>
  <Override PartName="/ppt/media/image109.png" ContentType="image/png"/>
  <Override PartName="/ppt/media/image49.png" ContentType="image/png"/>
  <Override PartName="/ppt/media/image100.png" ContentType="image/png"/>
  <Override PartName="/ppt/media/image52.png" ContentType="image/png"/>
  <Override PartName="/ppt/media/image53.png" ContentType="image/png"/>
  <Override PartName="/ppt/media/image44.png" ContentType="image/png"/>
  <Override PartName="/ppt/media/image56.png" ContentType="image/png"/>
  <Override PartName="/ppt/media/image54.png" ContentType="image/png"/>
  <Override PartName="/ppt/media/image16.png" ContentType="image/png"/>
  <Override PartName="/ppt/media/image84.png" ContentType="image/png"/>
  <Override PartName="/ppt/media/image7.png" ContentType="image/png"/>
  <Override PartName="/ppt/media/image128.png" ContentType="image/png"/>
  <Override PartName="/ppt/media/image9.png" ContentType="image/png"/>
  <Override PartName="/ppt/media/image31.png" ContentType="image/png"/>
  <Override PartName="/ppt/media/image43.png" ContentType="image/png"/>
  <Override PartName="/ppt/media/image55.png" ContentType="image/png"/>
  <Override PartName="/ppt/media/image17.png" ContentType="image/png"/>
  <Override PartName="/ppt/media/image85.png" ContentType="image/png"/>
  <Override PartName="/ppt/media/image42.png" ContentType="image/png"/>
  <Override PartName="/ppt/media/image41.png" ContentType="image/png"/>
  <Override PartName="/ppt/media/image39.png" ContentType="image/png"/>
  <Override PartName="/ppt/media/image40.png" ContentType="image/png"/>
  <Override PartName="/ppt/media/image127.png" ContentType="image/png"/>
  <Override PartName="/ppt/media/image8.png" ContentType="image/png"/>
  <Override PartName="/ppt/media/image30.png" ContentType="image/png"/>
  <Override PartName="/ppt/media/image38.png" ContentType="image/png"/>
  <Override PartName="/ppt/media/image37.png" ContentType="image/png"/>
  <Override PartName="/ppt/media/image93.png" ContentType="image/png"/>
  <Override PartName="/ppt/media/image25.png" ContentType="image/png"/>
  <Override PartName="/ppt/media/image92.png" ContentType="image/png"/>
  <Override PartName="/ppt/media/image24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21.png" ContentType="image/png"/>
  <Override PartName="/ppt/media/image118.png" ContentType="image/png"/>
  <Override PartName="/ppt/media/image59.png" ContentType="image/png"/>
  <Override PartName="/ppt/media/image110.png" ContentType="image/png"/>
  <Override PartName="/ppt/media/image90.png" ContentType="image/png"/>
  <Override PartName="/ppt/media/image22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19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27.png" ContentType="image/png"/>
  <Override PartName="/ppt/media/image95.png" ContentType="image/png"/>
  <Override PartName="/ppt/media/image28.png" ContentType="image/png"/>
  <Override PartName="/ppt/media/image96.png" ContentType="image/png"/>
  <Override PartName="/ppt/media/image29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1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11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21.png" ContentType="image/png"/>
  <Override PartName="/ppt/media/image122.png" ContentType="image/png"/>
  <Override PartName="/ppt/media/image123.png" ContentType="image/png"/>
  <Override PartName="/ppt/media/image124.png" ContentType="image/png"/>
  <Override PartName="/ppt/presProps.xml" ContentType="application/vnd.openxmlformats-officedocument.presentationml.presPro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AF805A-D114-412D-BB72-AD73E1B17BF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7D403A-E740-4842-AAC9-B312D3347D1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B4E12B-771D-460A-A501-A63823D1951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EFC4BB-EA9D-4737-8397-5BEE039BAE8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38D296-D34B-4DD4-996B-97A327C64C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6BCB2F-EA86-4076-9D7B-2C1FB06EFAE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DA5DB2-045F-4FA4-8B39-93902979740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8E55F9-2498-4162-A670-5AFF6D45BC0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5A0422-A06B-4A64-970C-3BDDDCDD4C1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A6B1AA-DD78-4BFF-BEE5-7C6E49CB65E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BFA3B7-CABF-4C88-835B-4B15088E6EE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C22428-0885-4BD3-8C99-41DABC280B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54F0CDF-69F6-4C08-949E-149692C18B8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image" Target="../media/image122.png"/><Relationship Id="rId18" Type="http://schemas.openxmlformats.org/officeDocument/2006/relationships/image" Target="../media/image123.png"/><Relationship Id="rId19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"/>
          <p:cNvSpPr/>
          <p:nvPr/>
        </p:nvSpPr>
        <p:spPr>
          <a:xfrm>
            <a:off x="5909400" y="5604840"/>
            <a:ext cx="5415480" cy="86760"/>
          </a:xfrm>
          <a:custGeom>
            <a:avLst/>
            <a:gdLst/>
            <a:ahLst/>
            <a:rect l="l" t="t" r="r" b="b"/>
            <a:pathLst>
              <a:path w="5416550" h="88019">
                <a:moveTo>
                  <a:pt x="0" y="0"/>
                </a:moveTo>
                <a:lnTo>
                  <a:pt x="5416550" y="0"/>
                </a:lnTo>
                <a:lnTo>
                  <a:pt x="5416550" y="88019"/>
                </a:lnTo>
                <a:lnTo>
                  <a:pt x="0" y="880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Freeform 3"/>
          <p:cNvSpPr/>
          <p:nvPr/>
        </p:nvSpPr>
        <p:spPr>
          <a:xfrm rot="1179600">
            <a:off x="12265200" y="3349440"/>
            <a:ext cx="2516400" cy="1544040"/>
          </a:xfrm>
          <a:custGeom>
            <a:avLst/>
            <a:gdLst/>
            <a:ahLst/>
            <a:rect l="l" t="t" r="r" b="b"/>
            <a:pathLst>
              <a:path w="2517496" h="1545113">
                <a:moveTo>
                  <a:pt x="0" y="0"/>
                </a:moveTo>
                <a:lnTo>
                  <a:pt x="2517496" y="0"/>
                </a:lnTo>
                <a:lnTo>
                  <a:pt x="2517496" y="1545113"/>
                </a:lnTo>
                <a:lnTo>
                  <a:pt x="0" y="154511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TextBox 4"/>
          <p:cNvSpPr/>
          <p:nvPr/>
        </p:nvSpPr>
        <p:spPr>
          <a:xfrm>
            <a:off x="3318480" y="3871080"/>
            <a:ext cx="1059732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601"/>
              </a:lnSpc>
              <a:buNone/>
            </a:pPr>
            <a:r>
              <a:rPr b="1" lang="en-US" sz="9600" spc="-1" strike="noStrike">
                <a:solidFill>
                  <a:srgbClr val="000000"/>
                </a:solidFill>
                <a:latin typeface="Poppins Bold"/>
                <a:ea typeface="Poppins Bold"/>
              </a:rPr>
              <a:t>Odoo Projects</a:t>
            </a:r>
            <a:endParaRPr b="0" lang="en-US" sz="9600" spc="-1" strike="noStrike">
              <a:latin typeface="Arial"/>
            </a:endParaRPr>
          </a:p>
        </p:txBody>
      </p:sp>
      <p:sp>
        <p:nvSpPr>
          <p:cNvPr id="44" name="Freeform 5"/>
          <p:cNvSpPr/>
          <p:nvPr/>
        </p:nvSpPr>
        <p:spPr>
          <a:xfrm flipH="1" flipV="1">
            <a:off x="1027080" y="949320"/>
            <a:ext cx="1588320" cy="1568160"/>
          </a:xfrm>
          <a:custGeom>
            <a:avLst/>
            <a:gdLst/>
            <a:ahLst/>
            <a:rect l="l" t="t" r="r" b="b"/>
            <a:pathLst>
              <a:path w="1589507" h="1569372">
                <a:moveTo>
                  <a:pt x="1589507" y="1569372"/>
                </a:moveTo>
                <a:lnTo>
                  <a:pt x="0" y="1569372"/>
                </a:lnTo>
                <a:lnTo>
                  <a:pt x="0" y="0"/>
                </a:lnTo>
                <a:lnTo>
                  <a:pt x="1589507" y="0"/>
                </a:lnTo>
                <a:lnTo>
                  <a:pt x="1589507" y="1569372"/>
                </a:lnTo>
                <a:close/>
              </a:path>
            </a:pathLst>
          </a:custGeom>
          <a:blipFill rotWithShape="0">
            <a:blip r:embed="rId3">
              <a:alphaModFix amt="5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Freeform 6"/>
          <p:cNvSpPr/>
          <p:nvPr/>
        </p:nvSpPr>
        <p:spPr>
          <a:xfrm>
            <a:off x="7701480" y="6550200"/>
            <a:ext cx="1831320" cy="763920"/>
          </a:xfrm>
          <a:custGeom>
            <a:avLst/>
            <a:gdLst/>
            <a:ahLst/>
            <a:rect l="l" t="t" r="r" b="b"/>
            <a:pathLst>
              <a:path w="1832305" h="764987">
                <a:moveTo>
                  <a:pt x="0" y="0"/>
                </a:moveTo>
                <a:lnTo>
                  <a:pt x="1832305" y="0"/>
                </a:lnTo>
                <a:lnTo>
                  <a:pt x="1832305" y="764987"/>
                </a:lnTo>
                <a:lnTo>
                  <a:pt x="0" y="76498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TextBox 7"/>
          <p:cNvSpPr/>
          <p:nvPr/>
        </p:nvSpPr>
        <p:spPr>
          <a:xfrm>
            <a:off x="3820680" y="6073920"/>
            <a:ext cx="95691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6d6d6d"/>
                </a:solidFill>
                <a:latin typeface="Raleway Bold"/>
                <a:ea typeface="Raleway Bold"/>
              </a:rPr>
              <a:t>Usman Ghias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7" name="Freeform 8"/>
          <p:cNvSpPr/>
          <p:nvPr/>
        </p:nvSpPr>
        <p:spPr>
          <a:xfrm>
            <a:off x="15855480" y="380160"/>
            <a:ext cx="1618920" cy="1893960"/>
          </a:xfrm>
          <a:custGeom>
            <a:avLst/>
            <a:gdLst/>
            <a:ahLst/>
            <a:rect l="l" t="t" r="r" b="b"/>
            <a:pathLst>
              <a:path w="1620107" h="1894862">
                <a:moveTo>
                  <a:pt x="0" y="0"/>
                </a:moveTo>
                <a:lnTo>
                  <a:pt x="1620107" y="0"/>
                </a:lnTo>
                <a:lnTo>
                  <a:pt x="1620107" y="1894861"/>
                </a:lnTo>
                <a:lnTo>
                  <a:pt x="0" y="18948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Freeform 9"/>
          <p:cNvSpPr/>
          <p:nvPr/>
        </p:nvSpPr>
        <p:spPr>
          <a:xfrm>
            <a:off x="15639120" y="7658640"/>
            <a:ext cx="1618920" cy="1598400"/>
          </a:xfrm>
          <a:custGeom>
            <a:avLst/>
            <a:gdLst/>
            <a:ahLst/>
            <a:rect l="l" t="t" r="r" b="b"/>
            <a:pathLst>
              <a:path w="1620107" h="1599584">
                <a:moveTo>
                  <a:pt x="0" y="0"/>
                </a:moveTo>
                <a:lnTo>
                  <a:pt x="1620107" y="0"/>
                </a:lnTo>
                <a:lnTo>
                  <a:pt x="1620107" y="1599584"/>
                </a:lnTo>
                <a:lnTo>
                  <a:pt x="0" y="15995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alphaModFix amt="5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Freeform 10"/>
          <p:cNvSpPr/>
          <p:nvPr/>
        </p:nvSpPr>
        <p:spPr>
          <a:xfrm flipH="1">
            <a:off x="-367560" y="7888680"/>
            <a:ext cx="2297160" cy="2614320"/>
          </a:xfrm>
          <a:custGeom>
            <a:avLst/>
            <a:gdLst/>
            <a:ahLst/>
            <a:rect l="l" t="t" r="r" b="b"/>
            <a:pathLst>
              <a:path w="2298349" h="2615476">
                <a:moveTo>
                  <a:pt x="2298350" y="0"/>
                </a:moveTo>
                <a:lnTo>
                  <a:pt x="0" y="0"/>
                </a:lnTo>
                <a:lnTo>
                  <a:pt x="0" y="2615476"/>
                </a:lnTo>
                <a:lnTo>
                  <a:pt x="2298350" y="2615476"/>
                </a:lnTo>
                <a:lnTo>
                  <a:pt x="229835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eeform 2"/>
          <p:cNvSpPr/>
          <p:nvPr/>
        </p:nvSpPr>
        <p:spPr>
          <a:xfrm>
            <a:off x="14122080" y="9221400"/>
            <a:ext cx="2273400" cy="36000"/>
          </a:xfrm>
          <a:custGeom>
            <a:avLst/>
            <a:gdLst/>
            <a:ahLst/>
            <a:rect l="l" t="t" r="r" b="b"/>
            <a:pathLst>
              <a:path w="2274598" h="36962">
                <a:moveTo>
                  <a:pt x="0" y="0"/>
                </a:moveTo>
                <a:lnTo>
                  <a:pt x="2274599" y="0"/>
                </a:lnTo>
                <a:lnTo>
                  <a:pt x="2274599" y="36962"/>
                </a:lnTo>
                <a:lnTo>
                  <a:pt x="0" y="369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Freeform 3"/>
          <p:cNvSpPr/>
          <p:nvPr/>
        </p:nvSpPr>
        <p:spPr>
          <a:xfrm rot="2112000">
            <a:off x="1658520" y="6741360"/>
            <a:ext cx="2854080" cy="2639880"/>
          </a:xfrm>
          <a:custGeom>
            <a:avLst/>
            <a:gdLst/>
            <a:ahLst/>
            <a:rect l="l" t="t" r="r" b="b"/>
            <a:pathLst>
              <a:path w="2855237" h="2641094">
                <a:moveTo>
                  <a:pt x="0" y="0"/>
                </a:moveTo>
                <a:lnTo>
                  <a:pt x="2855237" y="0"/>
                </a:lnTo>
                <a:lnTo>
                  <a:pt x="2855237" y="2641094"/>
                </a:lnTo>
                <a:lnTo>
                  <a:pt x="0" y="26410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Freeform 4"/>
          <p:cNvSpPr/>
          <p:nvPr/>
        </p:nvSpPr>
        <p:spPr>
          <a:xfrm>
            <a:off x="22680" y="45000"/>
            <a:ext cx="2082960" cy="2264400"/>
          </a:xfrm>
          <a:custGeom>
            <a:avLst/>
            <a:gdLst/>
            <a:ahLst/>
            <a:rect l="l" t="t" r="r" b="b"/>
            <a:pathLst>
              <a:path w="2084142" h="2265371">
                <a:moveTo>
                  <a:pt x="0" y="0"/>
                </a:moveTo>
                <a:lnTo>
                  <a:pt x="2084142" y="0"/>
                </a:lnTo>
                <a:lnTo>
                  <a:pt x="2084142" y="2265371"/>
                </a:lnTo>
                <a:lnTo>
                  <a:pt x="0" y="226537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Freeform 5"/>
          <p:cNvSpPr/>
          <p:nvPr/>
        </p:nvSpPr>
        <p:spPr>
          <a:xfrm>
            <a:off x="5336280" y="2310120"/>
            <a:ext cx="3645720" cy="4113720"/>
          </a:xfrm>
          <a:custGeom>
            <a:avLst/>
            <a:gdLst/>
            <a:ahLst/>
            <a:rect l="l" t="t" r="r" b="b"/>
            <a:pathLst>
              <a:path w="3646742" h="4114800">
                <a:moveTo>
                  <a:pt x="0" y="0"/>
                </a:moveTo>
                <a:lnTo>
                  <a:pt x="3646741" y="0"/>
                </a:lnTo>
                <a:lnTo>
                  <a:pt x="36467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alphaModFix amt="5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Freeform 6"/>
          <p:cNvSpPr/>
          <p:nvPr/>
        </p:nvSpPr>
        <p:spPr>
          <a:xfrm rot="1494600">
            <a:off x="-485640" y="4668480"/>
            <a:ext cx="1577880" cy="660240"/>
          </a:xfrm>
          <a:custGeom>
            <a:avLst/>
            <a:gdLst/>
            <a:ahLst/>
            <a:rect l="l" t="t" r="r" b="b"/>
            <a:pathLst>
              <a:path w="1578864" h="661149">
                <a:moveTo>
                  <a:pt x="0" y="0"/>
                </a:moveTo>
                <a:lnTo>
                  <a:pt x="1578864" y="0"/>
                </a:lnTo>
                <a:lnTo>
                  <a:pt x="1578864" y="661149"/>
                </a:lnTo>
                <a:lnTo>
                  <a:pt x="0" y="66114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alphaModFix amt="3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Freeform 7"/>
          <p:cNvSpPr/>
          <p:nvPr/>
        </p:nvSpPr>
        <p:spPr>
          <a:xfrm rot="1364400">
            <a:off x="15879600" y="1283040"/>
            <a:ext cx="939240" cy="576000"/>
          </a:xfrm>
          <a:custGeom>
            <a:avLst/>
            <a:gdLst/>
            <a:ahLst/>
            <a:rect l="l" t="t" r="r" b="b"/>
            <a:pathLst>
              <a:path w="940373" h="577154">
                <a:moveTo>
                  <a:pt x="0" y="0"/>
                </a:moveTo>
                <a:lnTo>
                  <a:pt x="940372" y="0"/>
                </a:lnTo>
                <a:lnTo>
                  <a:pt x="940372" y="577154"/>
                </a:lnTo>
                <a:lnTo>
                  <a:pt x="0" y="5771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Freeform 8"/>
          <p:cNvSpPr/>
          <p:nvPr/>
        </p:nvSpPr>
        <p:spPr>
          <a:xfrm flipH="1" flipV="1" rot="5400000">
            <a:off x="16928640" y="5090400"/>
            <a:ext cx="763920" cy="103320"/>
          </a:xfrm>
          <a:custGeom>
            <a:avLst/>
            <a:gdLst/>
            <a:ahLst/>
            <a:rect l="l" t="t" r="r" b="b"/>
            <a:pathLst>
              <a:path w="764846" h="104411">
                <a:moveTo>
                  <a:pt x="764846" y="104412"/>
                </a:moveTo>
                <a:lnTo>
                  <a:pt x="0" y="104412"/>
                </a:lnTo>
                <a:lnTo>
                  <a:pt x="0" y="0"/>
                </a:lnTo>
                <a:lnTo>
                  <a:pt x="764846" y="0"/>
                </a:lnTo>
                <a:lnTo>
                  <a:pt x="764846" y="104412"/>
                </a:lnTo>
                <a:close/>
              </a:path>
            </a:pathLst>
          </a:custGeom>
          <a:blipFill rotWithShape="0">
            <a:blip r:embed="rId7">
              <a:alphaModFix amt="5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Freeform 9"/>
          <p:cNvSpPr/>
          <p:nvPr/>
        </p:nvSpPr>
        <p:spPr>
          <a:xfrm>
            <a:off x="9081720" y="8596080"/>
            <a:ext cx="654480" cy="660960"/>
          </a:xfrm>
          <a:custGeom>
            <a:avLst/>
            <a:gdLst/>
            <a:ahLst/>
            <a:rect l="l" t="t" r="r" b="b"/>
            <a:pathLst>
              <a:path w="655496" h="662117">
                <a:moveTo>
                  <a:pt x="0" y="0"/>
                </a:moveTo>
                <a:lnTo>
                  <a:pt x="655496" y="0"/>
                </a:lnTo>
                <a:lnTo>
                  <a:pt x="655496" y="662117"/>
                </a:lnTo>
                <a:lnTo>
                  <a:pt x="0" y="66211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>
              <a:alphaModFix amt="2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Freeform 10"/>
          <p:cNvSpPr/>
          <p:nvPr/>
        </p:nvSpPr>
        <p:spPr>
          <a:xfrm>
            <a:off x="1158480" y="3313440"/>
            <a:ext cx="9135360" cy="4748400"/>
          </a:xfrm>
          <a:custGeom>
            <a:avLst/>
            <a:gdLst/>
            <a:ahLst/>
            <a:rect l="l" t="t" r="r" b="b"/>
            <a:pathLst>
              <a:path w="9136531" h="4749496">
                <a:moveTo>
                  <a:pt x="0" y="0"/>
                </a:moveTo>
                <a:lnTo>
                  <a:pt x="9136531" y="0"/>
                </a:lnTo>
                <a:lnTo>
                  <a:pt x="9136531" y="4749496"/>
                </a:lnTo>
                <a:lnTo>
                  <a:pt x="0" y="474949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TextBox 11"/>
          <p:cNvSpPr/>
          <p:nvPr/>
        </p:nvSpPr>
        <p:spPr>
          <a:xfrm>
            <a:off x="17174160" y="9210600"/>
            <a:ext cx="32256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801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10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8" name="TextBox 12"/>
          <p:cNvSpPr/>
          <p:nvPr/>
        </p:nvSpPr>
        <p:spPr>
          <a:xfrm>
            <a:off x="10864800" y="3018600"/>
            <a:ext cx="4473360" cy="603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Expiry Alert System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Customer Portal Docs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Role-Based Security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Version Control System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OCR Integration (Urdu/English)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Document Workflow Engine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Approval Routing System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Audit Trail Module</a:t>
            </a:r>
            <a:endParaRPr b="0" lang="en-US" sz="2320" spc="-1" strike="noStrike">
              <a:latin typeface="Arial"/>
            </a:endParaRPr>
          </a:p>
          <a:p>
            <a:pPr>
              <a:lnSpc>
                <a:spcPts val="3957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9" name="TextBox 13"/>
          <p:cNvSpPr/>
          <p:nvPr/>
        </p:nvSpPr>
        <p:spPr>
          <a:xfrm>
            <a:off x="8764200" y="1609920"/>
            <a:ext cx="7784640" cy="11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544"/>
              </a:lnSpc>
              <a:buNone/>
            </a:pPr>
            <a:r>
              <a:rPr b="1" lang="en-US" sz="4500" spc="-1" strike="noStrike">
                <a:solidFill>
                  <a:srgbClr val="000000"/>
                </a:solidFill>
                <a:latin typeface="Poppins Bold"/>
                <a:ea typeface="Poppins Bold"/>
              </a:rPr>
              <a:t>Document Management (8 Modules)</a:t>
            </a:r>
            <a:endParaRPr b="0" lang="en-US" sz="4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Freeform 2"/>
          <p:cNvSpPr/>
          <p:nvPr/>
        </p:nvSpPr>
        <p:spPr>
          <a:xfrm flipH="1" flipV="1">
            <a:off x="8840520" y="6510240"/>
            <a:ext cx="3403440" cy="3403440"/>
          </a:xfrm>
          <a:custGeom>
            <a:avLst/>
            <a:gdLst/>
            <a:ahLst/>
            <a:rect l="l" t="t" r="r" b="b"/>
            <a:pathLst>
              <a:path w="3404555" h="3404555">
                <a:moveTo>
                  <a:pt x="3404554" y="3404554"/>
                </a:moveTo>
                <a:lnTo>
                  <a:pt x="0" y="3404554"/>
                </a:lnTo>
                <a:lnTo>
                  <a:pt x="0" y="0"/>
                </a:lnTo>
                <a:lnTo>
                  <a:pt x="3404554" y="0"/>
                </a:lnTo>
                <a:lnTo>
                  <a:pt x="3404554" y="3404554"/>
                </a:lnTo>
                <a:close/>
              </a:path>
            </a:pathLst>
          </a:custGeom>
          <a:blipFill rotWithShape="0">
            <a:blip r:embed="rId1">
              <a:alphaModFix amt="2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Freeform 3"/>
          <p:cNvSpPr/>
          <p:nvPr/>
        </p:nvSpPr>
        <p:spPr>
          <a:xfrm flipH="1">
            <a:off x="13795560" y="906480"/>
            <a:ext cx="3428280" cy="2468160"/>
          </a:xfrm>
          <a:custGeom>
            <a:avLst/>
            <a:gdLst/>
            <a:ahLst/>
            <a:rect l="l" t="t" r="r" b="b"/>
            <a:pathLst>
              <a:path w="3429381" h="2469155">
                <a:moveTo>
                  <a:pt x="3429382" y="0"/>
                </a:moveTo>
                <a:lnTo>
                  <a:pt x="0" y="0"/>
                </a:lnTo>
                <a:lnTo>
                  <a:pt x="0" y="2469154"/>
                </a:lnTo>
                <a:lnTo>
                  <a:pt x="3429382" y="2469154"/>
                </a:lnTo>
                <a:lnTo>
                  <a:pt x="3429382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TextBox 4"/>
          <p:cNvSpPr/>
          <p:nvPr/>
        </p:nvSpPr>
        <p:spPr>
          <a:xfrm>
            <a:off x="2210760" y="909000"/>
            <a:ext cx="7734600" cy="11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544"/>
              </a:lnSpc>
              <a:buNone/>
            </a:pPr>
            <a:r>
              <a:rPr b="1" lang="en-US" sz="4500" spc="-1" strike="noStrike">
                <a:solidFill>
                  <a:srgbClr val="000000"/>
                </a:solidFill>
                <a:latin typeface="Poppins Bold"/>
                <a:ea typeface="Poppins Bold"/>
              </a:rPr>
              <a:t>POS &amp; Retail (6 Modules)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73" name="Freeform 5"/>
          <p:cNvSpPr/>
          <p:nvPr/>
        </p:nvSpPr>
        <p:spPr>
          <a:xfrm>
            <a:off x="15471720" y="9122760"/>
            <a:ext cx="1769400" cy="873000"/>
          </a:xfrm>
          <a:custGeom>
            <a:avLst/>
            <a:gdLst/>
            <a:ahLst/>
            <a:rect l="l" t="t" r="r" b="b"/>
            <a:pathLst>
              <a:path w="1770335" h="874103">
                <a:moveTo>
                  <a:pt x="0" y="0"/>
                </a:moveTo>
                <a:lnTo>
                  <a:pt x="1770335" y="0"/>
                </a:lnTo>
                <a:lnTo>
                  <a:pt x="1770335" y="874103"/>
                </a:lnTo>
                <a:lnTo>
                  <a:pt x="0" y="8741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Freeform 6"/>
          <p:cNvSpPr/>
          <p:nvPr/>
        </p:nvSpPr>
        <p:spPr>
          <a:xfrm>
            <a:off x="1828800" y="2488680"/>
            <a:ext cx="763200" cy="773640"/>
          </a:xfrm>
          <a:custGeom>
            <a:avLst/>
            <a:gdLst/>
            <a:ahLst/>
            <a:rect l="l" t="t" r="r" b="b"/>
            <a:pathLst>
              <a:path w="764229" h="774884">
                <a:moveTo>
                  <a:pt x="0" y="0"/>
                </a:moveTo>
                <a:lnTo>
                  <a:pt x="764229" y="0"/>
                </a:lnTo>
                <a:lnTo>
                  <a:pt x="764229" y="774884"/>
                </a:lnTo>
                <a:lnTo>
                  <a:pt x="0" y="7748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Freeform 7"/>
          <p:cNvSpPr/>
          <p:nvPr/>
        </p:nvSpPr>
        <p:spPr>
          <a:xfrm flipH="1" flipV="1">
            <a:off x="2709360" y="9522360"/>
            <a:ext cx="2273400" cy="36000"/>
          </a:xfrm>
          <a:custGeom>
            <a:avLst/>
            <a:gdLst/>
            <a:ahLst/>
            <a:rect l="l" t="t" r="r" b="b"/>
            <a:pathLst>
              <a:path w="2274598" h="36962">
                <a:moveTo>
                  <a:pt x="2274598" y="36962"/>
                </a:moveTo>
                <a:lnTo>
                  <a:pt x="0" y="36962"/>
                </a:lnTo>
                <a:lnTo>
                  <a:pt x="0" y="0"/>
                </a:lnTo>
                <a:lnTo>
                  <a:pt x="2274598" y="0"/>
                </a:lnTo>
                <a:lnTo>
                  <a:pt x="2274598" y="36962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Freeform 8"/>
          <p:cNvSpPr/>
          <p:nvPr/>
        </p:nvSpPr>
        <p:spPr>
          <a:xfrm rot="1364400">
            <a:off x="9872280" y="582480"/>
            <a:ext cx="939240" cy="576000"/>
          </a:xfrm>
          <a:custGeom>
            <a:avLst/>
            <a:gdLst/>
            <a:ahLst/>
            <a:rect l="l" t="t" r="r" b="b"/>
            <a:pathLst>
              <a:path w="940373" h="577154">
                <a:moveTo>
                  <a:pt x="0" y="0"/>
                </a:moveTo>
                <a:lnTo>
                  <a:pt x="940372" y="0"/>
                </a:lnTo>
                <a:lnTo>
                  <a:pt x="940372" y="577154"/>
                </a:lnTo>
                <a:lnTo>
                  <a:pt x="0" y="5771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Freeform 9"/>
          <p:cNvSpPr/>
          <p:nvPr/>
        </p:nvSpPr>
        <p:spPr>
          <a:xfrm>
            <a:off x="-594720" y="4783320"/>
            <a:ext cx="1188360" cy="1464840"/>
          </a:xfrm>
          <a:custGeom>
            <a:avLst/>
            <a:gdLst/>
            <a:ahLst/>
            <a:rect l="l" t="t" r="r" b="b"/>
            <a:pathLst>
              <a:path w="1189339" h="1465741">
                <a:moveTo>
                  <a:pt x="0" y="0"/>
                </a:moveTo>
                <a:lnTo>
                  <a:pt x="1189340" y="0"/>
                </a:lnTo>
                <a:lnTo>
                  <a:pt x="1189340" y="1465741"/>
                </a:lnTo>
                <a:lnTo>
                  <a:pt x="0" y="14657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alphaModFix amt="5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Freeform 10"/>
          <p:cNvSpPr/>
          <p:nvPr/>
        </p:nvSpPr>
        <p:spPr>
          <a:xfrm>
            <a:off x="7535520" y="2639880"/>
            <a:ext cx="9419400" cy="5392800"/>
          </a:xfrm>
          <a:custGeom>
            <a:avLst/>
            <a:gdLst/>
            <a:ahLst/>
            <a:rect l="l" t="t" r="r" b="b"/>
            <a:pathLst>
              <a:path w="9420367" h="5393920">
                <a:moveTo>
                  <a:pt x="0" y="0"/>
                </a:moveTo>
                <a:lnTo>
                  <a:pt x="9420368" y="0"/>
                </a:lnTo>
                <a:lnTo>
                  <a:pt x="9420368" y="5393920"/>
                </a:lnTo>
                <a:lnTo>
                  <a:pt x="0" y="53939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TextBox 11"/>
          <p:cNvSpPr/>
          <p:nvPr/>
        </p:nvSpPr>
        <p:spPr>
          <a:xfrm>
            <a:off x="2950200" y="2515320"/>
            <a:ext cx="3650760" cy="603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Custom Receipt Designer (v15)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Multi-Price List Support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Offline Sales Mode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Loyalty Program Integration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Inventory Sync Engine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Customer Display Module</a:t>
            </a:r>
            <a:endParaRPr b="0" lang="en-US" sz="2320" spc="-1" strike="noStrike">
              <a:latin typeface="Arial"/>
            </a:endParaRPr>
          </a:p>
          <a:p>
            <a:pPr>
              <a:lnSpc>
                <a:spcPts val="3957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0" name="TextBox 12"/>
          <p:cNvSpPr/>
          <p:nvPr/>
        </p:nvSpPr>
        <p:spPr>
          <a:xfrm>
            <a:off x="17174160" y="9210600"/>
            <a:ext cx="32256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801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11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reeform 2"/>
          <p:cNvSpPr/>
          <p:nvPr/>
        </p:nvSpPr>
        <p:spPr>
          <a:xfrm>
            <a:off x="4821840" y="3636000"/>
            <a:ext cx="4113720" cy="4113720"/>
          </a:xfrm>
          <a:custGeom>
            <a:avLst/>
            <a:gdLst/>
            <a:ah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2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Freeform 3"/>
          <p:cNvSpPr/>
          <p:nvPr/>
        </p:nvSpPr>
        <p:spPr>
          <a:xfrm>
            <a:off x="14156640" y="3386880"/>
            <a:ext cx="2273400" cy="36000"/>
          </a:xfrm>
          <a:custGeom>
            <a:avLst/>
            <a:gdLst/>
            <a:ahLst/>
            <a:rect l="l" t="t" r="r" b="b"/>
            <a:pathLst>
              <a:path w="2274598" h="36962">
                <a:moveTo>
                  <a:pt x="0" y="0"/>
                </a:moveTo>
                <a:lnTo>
                  <a:pt x="2274598" y="0"/>
                </a:lnTo>
                <a:lnTo>
                  <a:pt x="2274598" y="36962"/>
                </a:lnTo>
                <a:lnTo>
                  <a:pt x="0" y="369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TextBox 4"/>
          <p:cNvSpPr/>
          <p:nvPr/>
        </p:nvSpPr>
        <p:spPr>
          <a:xfrm>
            <a:off x="3427200" y="1548720"/>
            <a:ext cx="14563440" cy="64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051"/>
              </a:lnSpc>
              <a:buNone/>
            </a:pPr>
            <a:r>
              <a:rPr b="1" lang="en-US" sz="5000" spc="-1" strike="noStrike">
                <a:solidFill>
                  <a:srgbClr val="000000"/>
                </a:solidFill>
                <a:latin typeface="Poppins Bold"/>
                <a:ea typeface="Poppins Bold"/>
              </a:rPr>
              <a:t>Technical Framework (6 Modules)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84" name="Freeform 5"/>
          <p:cNvSpPr/>
          <p:nvPr/>
        </p:nvSpPr>
        <p:spPr>
          <a:xfrm rot="1364400">
            <a:off x="15707160" y="1212120"/>
            <a:ext cx="939240" cy="576000"/>
          </a:xfrm>
          <a:custGeom>
            <a:avLst/>
            <a:gdLst/>
            <a:ahLst/>
            <a:rect l="l" t="t" r="r" b="b"/>
            <a:pathLst>
              <a:path w="940373" h="577154">
                <a:moveTo>
                  <a:pt x="0" y="0"/>
                </a:moveTo>
                <a:lnTo>
                  <a:pt x="940373" y="0"/>
                </a:lnTo>
                <a:lnTo>
                  <a:pt x="940373" y="577154"/>
                </a:lnTo>
                <a:lnTo>
                  <a:pt x="0" y="5771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Freeform 6"/>
          <p:cNvSpPr/>
          <p:nvPr/>
        </p:nvSpPr>
        <p:spPr>
          <a:xfrm flipH="1">
            <a:off x="-720" y="0"/>
            <a:ext cx="2187360" cy="2489400"/>
          </a:xfrm>
          <a:custGeom>
            <a:avLst/>
            <a:gdLst/>
            <a:ahLst/>
            <a:rect l="l" t="t" r="r" b="b"/>
            <a:pathLst>
              <a:path w="2188454" h="2490417">
                <a:moveTo>
                  <a:pt x="2188454" y="0"/>
                </a:moveTo>
                <a:lnTo>
                  <a:pt x="0" y="0"/>
                </a:lnTo>
                <a:lnTo>
                  <a:pt x="0" y="2490417"/>
                </a:lnTo>
                <a:lnTo>
                  <a:pt x="2188454" y="2490417"/>
                </a:lnTo>
                <a:lnTo>
                  <a:pt x="2188454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Freeform 7"/>
          <p:cNvSpPr/>
          <p:nvPr/>
        </p:nvSpPr>
        <p:spPr>
          <a:xfrm>
            <a:off x="0" y="8726400"/>
            <a:ext cx="1302120" cy="1559520"/>
          </a:xfrm>
          <a:custGeom>
            <a:avLst/>
            <a:gdLst/>
            <a:ahLst/>
            <a:rect l="l" t="t" r="r" b="b"/>
            <a:pathLst>
              <a:path w="1303032" h="1560517">
                <a:moveTo>
                  <a:pt x="0" y="0"/>
                </a:moveTo>
                <a:lnTo>
                  <a:pt x="1303032" y="0"/>
                </a:lnTo>
                <a:lnTo>
                  <a:pt x="1303032" y="1560517"/>
                </a:lnTo>
                <a:lnTo>
                  <a:pt x="0" y="156051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Freeform 8"/>
          <p:cNvSpPr/>
          <p:nvPr/>
        </p:nvSpPr>
        <p:spPr>
          <a:xfrm>
            <a:off x="15914520" y="8992440"/>
            <a:ext cx="525240" cy="530640"/>
          </a:xfrm>
          <a:custGeom>
            <a:avLst/>
            <a:gdLst/>
            <a:ahLst/>
            <a:rect l="l" t="t" r="r" b="b"/>
            <a:pathLst>
              <a:path w="526499" h="531817">
                <a:moveTo>
                  <a:pt x="0" y="0"/>
                </a:moveTo>
                <a:lnTo>
                  <a:pt x="526499" y="0"/>
                </a:lnTo>
                <a:lnTo>
                  <a:pt x="526499" y="531818"/>
                </a:lnTo>
                <a:lnTo>
                  <a:pt x="0" y="53181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alphaModFix amt="5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Freeform 9"/>
          <p:cNvSpPr/>
          <p:nvPr/>
        </p:nvSpPr>
        <p:spPr>
          <a:xfrm>
            <a:off x="8227080" y="8377560"/>
            <a:ext cx="1832760" cy="764640"/>
          </a:xfrm>
          <a:custGeom>
            <a:avLst/>
            <a:gdLst/>
            <a:ahLst/>
            <a:rect l="l" t="t" r="r" b="b"/>
            <a:pathLst>
              <a:path w="1833783" h="765604">
                <a:moveTo>
                  <a:pt x="0" y="0"/>
                </a:moveTo>
                <a:lnTo>
                  <a:pt x="1833782" y="0"/>
                </a:lnTo>
                <a:lnTo>
                  <a:pt x="1833782" y="765605"/>
                </a:lnTo>
                <a:lnTo>
                  <a:pt x="0" y="76560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Freeform 10"/>
          <p:cNvSpPr/>
          <p:nvPr/>
        </p:nvSpPr>
        <p:spPr>
          <a:xfrm>
            <a:off x="5735160" y="2945880"/>
            <a:ext cx="6816960" cy="5359680"/>
          </a:xfrm>
          <a:custGeom>
            <a:avLst/>
            <a:gdLst/>
            <a:ahLst/>
            <a:rect l="l" t="t" r="r" b="b"/>
            <a:pathLst>
              <a:path w="6818007" h="5360658">
                <a:moveTo>
                  <a:pt x="0" y="0"/>
                </a:moveTo>
                <a:lnTo>
                  <a:pt x="6818006" y="0"/>
                </a:lnTo>
                <a:lnTo>
                  <a:pt x="6818006" y="5360658"/>
                </a:lnTo>
                <a:lnTo>
                  <a:pt x="0" y="53606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TextBox 11"/>
          <p:cNvSpPr/>
          <p:nvPr/>
        </p:nvSpPr>
        <p:spPr>
          <a:xfrm>
            <a:off x="1474920" y="3842640"/>
            <a:ext cx="2934360" cy="47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31000" indent="-265320">
              <a:lnSpc>
                <a:spcPts val="4181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460" spc="-1" strike="noStrike">
                <a:solidFill>
                  <a:srgbClr val="808080"/>
                </a:solidFill>
                <a:latin typeface="Raleway Bold"/>
                <a:ea typeface="Raleway Bold"/>
              </a:rPr>
              <a:t>Advanced Domain Widget</a:t>
            </a:r>
            <a:endParaRPr b="0" lang="en-US" sz="2460" spc="-1" strike="noStrike">
              <a:latin typeface="Arial"/>
            </a:endParaRPr>
          </a:p>
          <a:p>
            <a:pPr lvl="1" marL="531000" indent="-265320">
              <a:lnSpc>
                <a:spcPts val="4181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460" spc="-1" strike="noStrike">
                <a:solidFill>
                  <a:srgbClr val="808080"/>
                </a:solidFill>
                <a:latin typeface="Raleway Bold"/>
                <a:ea typeface="Raleway Bold"/>
              </a:rPr>
              <a:t>Multi-Company Base</a:t>
            </a:r>
            <a:endParaRPr b="0" lang="en-US" sz="2460" spc="-1" strike="noStrike">
              <a:latin typeface="Arial"/>
            </a:endParaRPr>
          </a:p>
          <a:p>
            <a:pPr lvl="1" marL="531000" indent="-265320">
              <a:lnSpc>
                <a:spcPts val="4181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460" spc="-1" strike="noStrike">
                <a:solidFill>
                  <a:srgbClr val="808080"/>
                </a:solidFill>
                <a:latin typeface="Raleway Bold"/>
                <a:ea typeface="Raleway Bold"/>
              </a:rPr>
              <a:t>REST API Extensions</a:t>
            </a:r>
            <a:endParaRPr b="0" lang="en-US" sz="2460" spc="-1" strike="noStrike">
              <a:latin typeface="Arial"/>
            </a:endParaRPr>
          </a:p>
          <a:p>
            <a:pPr>
              <a:lnSpc>
                <a:spcPts val="4181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1" name="TextBox 12"/>
          <p:cNvSpPr/>
          <p:nvPr/>
        </p:nvSpPr>
        <p:spPr>
          <a:xfrm>
            <a:off x="13437360" y="3842640"/>
            <a:ext cx="3002400" cy="351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Celery Integration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Real-Time Dashboards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Automated Testing Suite</a:t>
            </a:r>
            <a:endParaRPr b="0" lang="en-US" sz="2320" spc="-1" strike="noStrike">
              <a:latin typeface="Arial"/>
            </a:endParaRPr>
          </a:p>
          <a:p>
            <a:pPr>
              <a:lnSpc>
                <a:spcPts val="3957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2" name="TextBox 13"/>
          <p:cNvSpPr/>
          <p:nvPr/>
        </p:nvSpPr>
        <p:spPr>
          <a:xfrm>
            <a:off x="17174160" y="9210600"/>
            <a:ext cx="32256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801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12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eeform 2"/>
          <p:cNvSpPr/>
          <p:nvPr/>
        </p:nvSpPr>
        <p:spPr>
          <a:xfrm>
            <a:off x="4572000" y="4332240"/>
            <a:ext cx="907200" cy="803160"/>
          </a:xfrm>
          <a:custGeom>
            <a:avLst/>
            <a:gdLst/>
            <a:ahLst/>
            <a:rect l="l" t="t" r="r" b="b"/>
            <a:pathLst>
              <a:path w="1011458" h="804109">
                <a:moveTo>
                  <a:pt x="1011457" y="0"/>
                </a:moveTo>
                <a:lnTo>
                  <a:pt x="0" y="0"/>
                </a:lnTo>
                <a:lnTo>
                  <a:pt x="0" y="804108"/>
                </a:lnTo>
                <a:lnTo>
                  <a:pt x="1011457" y="804108"/>
                </a:lnTo>
                <a:lnTo>
                  <a:pt x="1011457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Freeform 3"/>
          <p:cNvSpPr/>
          <p:nvPr/>
        </p:nvSpPr>
        <p:spPr>
          <a:xfrm flipH="1">
            <a:off x="8455680" y="4339440"/>
            <a:ext cx="1010520" cy="803160"/>
          </a:xfrm>
          <a:custGeom>
            <a:avLst/>
            <a:gdLst/>
            <a:ahLst/>
            <a:rect l="l" t="t" r="r" b="b"/>
            <a:pathLst>
              <a:path w="1011458" h="804109">
                <a:moveTo>
                  <a:pt x="1011458" y="0"/>
                </a:moveTo>
                <a:lnTo>
                  <a:pt x="0" y="0"/>
                </a:lnTo>
                <a:lnTo>
                  <a:pt x="0" y="804109"/>
                </a:lnTo>
                <a:lnTo>
                  <a:pt x="1011458" y="804109"/>
                </a:lnTo>
                <a:lnTo>
                  <a:pt x="1011458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Freeform 4"/>
          <p:cNvSpPr/>
          <p:nvPr/>
        </p:nvSpPr>
        <p:spPr>
          <a:xfrm flipH="1">
            <a:off x="12544920" y="4326480"/>
            <a:ext cx="1042560" cy="828360"/>
          </a:xfrm>
          <a:custGeom>
            <a:avLst/>
            <a:gdLst/>
            <a:ahLst/>
            <a:rect l="l" t="t" r="r" b="b"/>
            <a:pathLst>
              <a:path w="1043521" h="829599">
                <a:moveTo>
                  <a:pt x="1043521" y="0"/>
                </a:moveTo>
                <a:lnTo>
                  <a:pt x="0" y="0"/>
                </a:lnTo>
                <a:lnTo>
                  <a:pt x="0" y="829599"/>
                </a:lnTo>
                <a:lnTo>
                  <a:pt x="1043521" y="829599"/>
                </a:lnTo>
                <a:lnTo>
                  <a:pt x="1043521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6" name="Group 5"/>
          <p:cNvGrpSpPr/>
          <p:nvPr/>
        </p:nvGrpSpPr>
        <p:grpSpPr>
          <a:xfrm>
            <a:off x="4689360" y="1163160"/>
            <a:ext cx="8908560" cy="1035360"/>
            <a:chOff x="4689360" y="1163160"/>
            <a:chExt cx="8908560" cy="1035360"/>
          </a:xfrm>
        </p:grpSpPr>
        <p:sp>
          <p:nvSpPr>
            <p:cNvPr id="197" name="TextBox 6"/>
            <p:cNvSpPr/>
            <p:nvPr/>
          </p:nvSpPr>
          <p:spPr>
            <a:xfrm>
              <a:off x="4689360" y="1326960"/>
              <a:ext cx="8908560" cy="871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ts val="6866"/>
                </a:lnSpc>
                <a:buNone/>
              </a:pPr>
              <a:r>
                <a:rPr b="1" lang="en-US" sz="6790" spc="-1" strike="noStrike">
                  <a:solidFill>
                    <a:srgbClr val="000000"/>
                  </a:solidFill>
                  <a:latin typeface="Poppins Bold"/>
                  <a:ea typeface="Poppins Bold"/>
                </a:rPr>
                <a:t>Project Timeline</a:t>
              </a:r>
              <a:endParaRPr b="0" lang="en-US" sz="6790" spc="-1" strike="noStrike">
                <a:latin typeface="Arial"/>
              </a:endParaRPr>
            </a:p>
          </p:txBody>
        </p:sp>
        <p:sp>
          <p:nvSpPr>
            <p:cNvPr id="198" name="Freeform 7"/>
            <p:cNvSpPr/>
            <p:nvPr/>
          </p:nvSpPr>
          <p:spPr>
            <a:xfrm rot="1364400">
              <a:off x="12246840" y="1322280"/>
              <a:ext cx="939240" cy="576000"/>
            </a:xfrm>
            <a:custGeom>
              <a:avLst/>
              <a:gdLst/>
              <a:ahLst/>
              <a:rect l="l" t="t" r="r" b="b"/>
              <a:pathLst>
                <a:path w="1253830" h="769538">
                  <a:moveTo>
                    <a:pt x="0" y="0"/>
                  </a:moveTo>
                  <a:lnTo>
                    <a:pt x="1253830" y="0"/>
                  </a:lnTo>
                  <a:lnTo>
                    <a:pt x="1253830" y="769539"/>
                  </a:lnTo>
                  <a:lnTo>
                    <a:pt x="0" y="76953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9" name="TextBox 8"/>
          <p:cNvSpPr/>
          <p:nvPr/>
        </p:nvSpPr>
        <p:spPr>
          <a:xfrm>
            <a:off x="16925760" y="9241560"/>
            <a:ext cx="30132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602"/>
              </a:lnSpc>
              <a:buNone/>
            </a:pPr>
            <a:r>
              <a:rPr b="0" lang="en-US" sz="1860" spc="-1" strike="noStrike">
                <a:solidFill>
                  <a:srgbClr val="000000"/>
                </a:solidFill>
                <a:latin typeface="Open Sans"/>
                <a:ea typeface="Open Sans"/>
              </a:rPr>
              <a:t>13</a:t>
            </a:r>
            <a:endParaRPr b="0" lang="en-US" sz="1860" spc="-1" strike="noStrike">
              <a:latin typeface="Arial"/>
            </a:endParaRPr>
          </a:p>
        </p:txBody>
      </p:sp>
      <p:sp>
        <p:nvSpPr>
          <p:cNvPr id="200" name="Freeform 9"/>
          <p:cNvSpPr/>
          <p:nvPr/>
        </p:nvSpPr>
        <p:spPr>
          <a:xfrm>
            <a:off x="12240" y="38880"/>
            <a:ext cx="2031840" cy="1978560"/>
          </a:xfrm>
          <a:custGeom>
            <a:avLst/>
            <a:gdLst/>
            <a:ahLst/>
            <a:rect l="l" t="t" r="r" b="b"/>
            <a:pathLst>
              <a:path w="2033057" h="1979690">
                <a:moveTo>
                  <a:pt x="0" y="0"/>
                </a:moveTo>
                <a:lnTo>
                  <a:pt x="2033058" y="0"/>
                </a:lnTo>
                <a:lnTo>
                  <a:pt x="2033058" y="1979690"/>
                </a:lnTo>
                <a:lnTo>
                  <a:pt x="0" y="19796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1" name="Group 10"/>
          <p:cNvGrpSpPr/>
          <p:nvPr/>
        </p:nvGrpSpPr>
        <p:grpSpPr>
          <a:xfrm>
            <a:off x="17259480" y="321120"/>
            <a:ext cx="671040" cy="706320"/>
            <a:chOff x="17259480" y="321120"/>
            <a:chExt cx="671040" cy="706320"/>
          </a:xfrm>
        </p:grpSpPr>
        <p:sp>
          <p:nvSpPr>
            <p:cNvPr id="202" name="Freeform 11"/>
            <p:cNvSpPr/>
            <p:nvPr/>
          </p:nvSpPr>
          <p:spPr>
            <a:xfrm>
              <a:off x="17438400" y="321120"/>
              <a:ext cx="492120" cy="510840"/>
            </a:xfrm>
            <a:custGeom>
              <a:avLst/>
              <a:gdLst/>
              <a:ahLst/>
              <a:rect l="l" t="t" r="r" b="b"/>
              <a:pathLst>
                <a:path w="657450" h="682635">
                  <a:moveTo>
                    <a:pt x="0" y="0"/>
                  </a:moveTo>
                  <a:lnTo>
                    <a:pt x="657451" y="0"/>
                  </a:lnTo>
                  <a:lnTo>
                    <a:pt x="657451" y="682635"/>
                  </a:lnTo>
                  <a:lnTo>
                    <a:pt x="0" y="68263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">
                <a:alphaModFix amt="50000"/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Freeform 12"/>
            <p:cNvSpPr/>
            <p:nvPr/>
          </p:nvSpPr>
          <p:spPr>
            <a:xfrm>
              <a:off x="17259480" y="516600"/>
              <a:ext cx="492120" cy="510840"/>
            </a:xfrm>
            <a:custGeom>
              <a:avLst/>
              <a:gdLst/>
              <a:ahLst/>
              <a:rect l="l" t="t" r="r" b="b"/>
              <a:pathLst>
                <a:path w="657450" h="682635">
                  <a:moveTo>
                    <a:pt x="0" y="0"/>
                  </a:moveTo>
                  <a:lnTo>
                    <a:pt x="657450" y="0"/>
                  </a:lnTo>
                  <a:lnTo>
                    <a:pt x="657450" y="682635"/>
                  </a:lnTo>
                  <a:lnTo>
                    <a:pt x="0" y="68263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">
                <a:alphaModFix amt="50000"/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4" name="Freeform 13"/>
          <p:cNvSpPr/>
          <p:nvPr/>
        </p:nvSpPr>
        <p:spPr>
          <a:xfrm>
            <a:off x="-2791080" y="6172200"/>
            <a:ext cx="4113720" cy="4113720"/>
          </a:xfrm>
          <a:custGeom>
            <a:avLst/>
            <a:gdLst/>
            <a:ah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>
              <a:alphaModFix amt="2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Freeform 14"/>
          <p:cNvSpPr/>
          <p:nvPr/>
        </p:nvSpPr>
        <p:spPr>
          <a:xfrm flipH="1">
            <a:off x="16898400" y="6125040"/>
            <a:ext cx="4113720" cy="4113720"/>
          </a:xfrm>
          <a:custGeom>
            <a:avLst/>
            <a:gdLst/>
            <a:ah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 rotWithShape="0">
            <a:blip r:embed="rId9">
              <a:alphaModFix amt="2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Freeform 15"/>
          <p:cNvSpPr/>
          <p:nvPr/>
        </p:nvSpPr>
        <p:spPr>
          <a:xfrm>
            <a:off x="8468280" y="9205920"/>
            <a:ext cx="1286280" cy="634680"/>
          </a:xfrm>
          <a:custGeom>
            <a:avLst/>
            <a:gdLst/>
            <a:ahLst/>
            <a:rect l="l" t="t" r="r" b="b"/>
            <a:pathLst>
              <a:path w="1287385" h="635646">
                <a:moveTo>
                  <a:pt x="0" y="0"/>
                </a:moveTo>
                <a:lnTo>
                  <a:pt x="1287385" y="0"/>
                </a:lnTo>
                <a:lnTo>
                  <a:pt x="1287385" y="635646"/>
                </a:lnTo>
                <a:lnTo>
                  <a:pt x="0" y="63564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7" name="Group 16"/>
          <p:cNvGrpSpPr/>
          <p:nvPr/>
        </p:nvGrpSpPr>
        <p:grpSpPr>
          <a:xfrm>
            <a:off x="1828800" y="3470760"/>
            <a:ext cx="2709360" cy="5971320"/>
            <a:chOff x="1828800" y="3470760"/>
            <a:chExt cx="2709360" cy="5971320"/>
          </a:xfrm>
        </p:grpSpPr>
        <p:sp>
          <p:nvSpPr>
            <p:cNvPr id="208" name="Freeform 17"/>
            <p:cNvSpPr/>
            <p:nvPr/>
          </p:nvSpPr>
          <p:spPr>
            <a:xfrm flipH="1">
              <a:off x="1865880" y="3470760"/>
              <a:ext cx="2301120" cy="1935360"/>
            </a:xfrm>
            <a:custGeom>
              <a:avLst/>
              <a:gdLst/>
              <a:ahLst/>
              <a:rect l="l" t="t" r="r" b="b"/>
              <a:pathLst>
                <a:path w="3069416" h="2582146">
                  <a:moveTo>
                    <a:pt x="3069416" y="0"/>
                  </a:moveTo>
                  <a:lnTo>
                    <a:pt x="0" y="0"/>
                  </a:lnTo>
                  <a:lnTo>
                    <a:pt x="0" y="2582146"/>
                  </a:lnTo>
                  <a:lnTo>
                    <a:pt x="3069416" y="2582146"/>
                  </a:lnTo>
                  <a:lnTo>
                    <a:pt x="3069416" y="0"/>
                  </a:lnTo>
                  <a:close/>
                </a:path>
              </a:pathLst>
            </a:custGeom>
            <a:blipFill rotWithShape="0">
              <a:blip r:embed="rId1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Freeform 18"/>
            <p:cNvSpPr/>
            <p:nvPr/>
          </p:nvSpPr>
          <p:spPr>
            <a:xfrm>
              <a:off x="2500560" y="3908160"/>
              <a:ext cx="957240" cy="957240"/>
            </a:xfrm>
            <a:custGeom>
              <a:avLst/>
              <a:gdLst/>
              <a:ahLst/>
              <a:rect l="l" t="t" r="r" b="b"/>
              <a:pathLst>
                <a:path w="1277712" h="1277712">
                  <a:moveTo>
                    <a:pt x="0" y="0"/>
                  </a:moveTo>
                  <a:lnTo>
                    <a:pt x="1277712" y="0"/>
                  </a:lnTo>
                  <a:lnTo>
                    <a:pt x="1277712" y="1277713"/>
                  </a:lnTo>
                  <a:lnTo>
                    <a:pt x="0" y="127771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TextBox 19"/>
            <p:cNvSpPr/>
            <p:nvPr/>
          </p:nvSpPr>
          <p:spPr>
            <a:xfrm>
              <a:off x="1828800" y="5655600"/>
              <a:ext cx="1875600" cy="700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ts val="2761"/>
                </a:lnSpc>
                <a:buNone/>
              </a:pPr>
              <a:r>
                <a:rPr b="1" lang="en-US" sz="2730" spc="-1" strike="noStrike">
                  <a:solidFill>
                    <a:srgbClr val="000000"/>
                  </a:solidFill>
                  <a:latin typeface="Poppins Bold"/>
                  <a:ea typeface="Poppins Bold"/>
                </a:rPr>
                <a:t>Discovery Phase</a:t>
              </a:r>
              <a:endParaRPr b="0" lang="en-US" sz="2730" spc="-1" strike="noStrike">
                <a:latin typeface="Arial"/>
              </a:endParaRPr>
            </a:p>
          </p:txBody>
        </p:sp>
        <p:sp>
          <p:nvSpPr>
            <p:cNvPr id="211" name="TextBox 20"/>
            <p:cNvSpPr/>
            <p:nvPr/>
          </p:nvSpPr>
          <p:spPr>
            <a:xfrm>
              <a:off x="1828800" y="6593400"/>
              <a:ext cx="2709360" cy="284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lvl="1" marL="474840" indent="-237240">
                <a:lnSpc>
                  <a:spcPts val="3739"/>
                </a:lnSpc>
                <a:buClr>
                  <a:srgbClr val="808080"/>
                </a:buClr>
                <a:buFont typeface="Arial"/>
                <a:buChar char="•"/>
              </a:pPr>
              <a:r>
                <a:rPr b="1" lang="en-US" sz="2200" spc="-1" strike="noStrike">
                  <a:solidFill>
                    <a:srgbClr val="808080"/>
                  </a:solidFill>
                  <a:latin typeface="Raleway Bold"/>
                  <a:ea typeface="Raleway Bold"/>
                </a:rPr>
                <a:t>Process gap analysis</a:t>
              </a:r>
              <a:endParaRPr b="0" lang="en-US" sz="2200" spc="-1" strike="noStrike">
                <a:latin typeface="Arial"/>
              </a:endParaRPr>
            </a:p>
            <a:p>
              <a:pPr lvl="1" marL="474840" indent="-237240">
                <a:lnSpc>
                  <a:spcPts val="3739"/>
                </a:lnSpc>
                <a:buClr>
                  <a:srgbClr val="808080"/>
                </a:buClr>
                <a:buFont typeface="Arial"/>
                <a:buChar char="•"/>
              </a:pPr>
              <a:r>
                <a:rPr b="1" lang="en-US" sz="2200" spc="-1" strike="noStrike">
                  <a:solidFill>
                    <a:srgbClr val="808080"/>
                  </a:solidFill>
                  <a:latin typeface="Raleway Bold"/>
                  <a:ea typeface="Raleway Bold"/>
                </a:rPr>
                <a:t>Customization scope finalization</a:t>
              </a:r>
              <a:endParaRPr b="0" lang="en-US" sz="2200" spc="-1" strike="noStrike">
                <a:latin typeface="Arial"/>
              </a:endParaRPr>
            </a:p>
            <a:p>
              <a:pPr>
                <a:lnSpc>
                  <a:spcPts val="3739"/>
                </a:lnSpc>
                <a:buNone/>
              </a:pP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212" name="TextBox 21"/>
          <p:cNvSpPr/>
          <p:nvPr/>
        </p:nvSpPr>
        <p:spPr>
          <a:xfrm>
            <a:off x="1870560" y="2468520"/>
            <a:ext cx="1454544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957"/>
              </a:lnSpc>
              <a:buNone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We strictly follow the project time line given by the client before approval.</a:t>
            </a:r>
            <a:endParaRPr b="0" lang="en-US" sz="2320" spc="-1" strike="noStrike">
              <a:latin typeface="Arial"/>
            </a:endParaRPr>
          </a:p>
        </p:txBody>
      </p:sp>
      <p:grpSp>
        <p:nvGrpSpPr>
          <p:cNvPr id="213" name="Group 22"/>
          <p:cNvGrpSpPr/>
          <p:nvPr/>
        </p:nvGrpSpPr>
        <p:grpSpPr>
          <a:xfrm>
            <a:off x="5789880" y="3428280"/>
            <a:ext cx="2709360" cy="6023160"/>
            <a:chOff x="5789880" y="3428280"/>
            <a:chExt cx="2709360" cy="6023160"/>
          </a:xfrm>
        </p:grpSpPr>
        <p:sp>
          <p:nvSpPr>
            <p:cNvPr id="214" name="Freeform 23"/>
            <p:cNvSpPr/>
            <p:nvPr/>
          </p:nvSpPr>
          <p:spPr>
            <a:xfrm flipH="1">
              <a:off x="5824080" y="3428280"/>
              <a:ext cx="2301120" cy="1935360"/>
            </a:xfrm>
            <a:custGeom>
              <a:avLst/>
              <a:gdLst/>
              <a:ahLst/>
              <a:rect l="l" t="t" r="r" b="b"/>
              <a:pathLst>
                <a:path w="3069416" h="2582146">
                  <a:moveTo>
                    <a:pt x="3069416" y="0"/>
                  </a:moveTo>
                  <a:lnTo>
                    <a:pt x="0" y="0"/>
                  </a:lnTo>
                  <a:lnTo>
                    <a:pt x="0" y="2582146"/>
                  </a:lnTo>
                  <a:lnTo>
                    <a:pt x="3069416" y="2582146"/>
                  </a:lnTo>
                  <a:lnTo>
                    <a:pt x="3069416" y="0"/>
                  </a:lnTo>
                  <a:close/>
                </a:path>
              </a:pathLst>
            </a:custGeom>
            <a:blipFill rotWithShape="0">
              <a:blip r:embed="rId1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Freeform 24"/>
            <p:cNvSpPr/>
            <p:nvPr/>
          </p:nvSpPr>
          <p:spPr>
            <a:xfrm>
              <a:off x="6518880" y="3908160"/>
              <a:ext cx="842400" cy="1065240"/>
            </a:xfrm>
            <a:custGeom>
              <a:avLst/>
              <a:gdLst/>
              <a:ahLst/>
              <a:rect l="l" t="t" r="r" b="b"/>
              <a:pathLst>
                <a:path w="1124869" h="1421635">
                  <a:moveTo>
                    <a:pt x="0" y="0"/>
                  </a:moveTo>
                  <a:lnTo>
                    <a:pt x="1124868" y="0"/>
                  </a:lnTo>
                  <a:lnTo>
                    <a:pt x="1124868" y="1421635"/>
                  </a:lnTo>
                  <a:lnTo>
                    <a:pt x="0" y="142163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TextBox 25"/>
            <p:cNvSpPr/>
            <p:nvPr/>
          </p:nvSpPr>
          <p:spPr>
            <a:xfrm>
              <a:off x="5789880" y="5664960"/>
              <a:ext cx="1875600" cy="700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ts val="2761"/>
                </a:lnSpc>
                <a:buNone/>
              </a:pPr>
              <a:r>
                <a:rPr b="1" lang="en-US" sz="2730" spc="-1" strike="noStrike">
                  <a:solidFill>
                    <a:srgbClr val="000000"/>
                  </a:solidFill>
                  <a:latin typeface="Poppins Bold"/>
                  <a:ea typeface="Poppins Bold"/>
                </a:rPr>
                <a:t>Agile Strategy</a:t>
              </a:r>
              <a:endParaRPr b="0" lang="en-US" sz="2730" spc="-1" strike="noStrike">
                <a:latin typeface="Arial"/>
              </a:endParaRPr>
            </a:p>
          </p:txBody>
        </p:sp>
        <p:sp>
          <p:nvSpPr>
            <p:cNvPr id="217" name="TextBox 26"/>
            <p:cNvSpPr/>
            <p:nvPr/>
          </p:nvSpPr>
          <p:spPr>
            <a:xfrm>
              <a:off x="5789880" y="6602760"/>
              <a:ext cx="2709360" cy="284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lvl="1" marL="474840" indent="-237240">
                <a:lnSpc>
                  <a:spcPts val="3739"/>
                </a:lnSpc>
                <a:buClr>
                  <a:srgbClr val="808080"/>
                </a:buClr>
                <a:buFont typeface="Arial"/>
                <a:buChar char="•"/>
              </a:pPr>
              <a:r>
                <a:rPr b="1" lang="en-US" sz="2200" spc="-1" strike="noStrike">
                  <a:solidFill>
                    <a:srgbClr val="808080"/>
                  </a:solidFill>
                  <a:latin typeface="Raleway Bold"/>
                  <a:ea typeface="Raleway Bold"/>
                </a:rPr>
                <a:t>Bi-weekly demo cycles</a:t>
              </a:r>
              <a:endParaRPr b="0" lang="en-US" sz="2200" spc="-1" strike="noStrike">
                <a:latin typeface="Arial"/>
              </a:endParaRPr>
            </a:p>
            <a:p>
              <a:pPr lvl="1" marL="474840" indent="-237240">
                <a:lnSpc>
                  <a:spcPts val="3739"/>
                </a:lnSpc>
                <a:buClr>
                  <a:srgbClr val="808080"/>
                </a:buClr>
                <a:buFont typeface="Arial"/>
                <a:buChar char="•"/>
              </a:pPr>
              <a:r>
                <a:rPr b="1" lang="en-US" sz="2200" spc="-1" strike="noStrike">
                  <a:solidFill>
                    <a:srgbClr val="808080"/>
                  </a:solidFill>
                  <a:latin typeface="Raleway Bold"/>
                  <a:ea typeface="Raleway Bold"/>
                </a:rPr>
                <a:t>Priority-based module rollout</a:t>
              </a:r>
              <a:endParaRPr b="0" lang="en-US" sz="2200" spc="-1" strike="noStrike">
                <a:latin typeface="Arial"/>
              </a:endParaRPr>
            </a:p>
            <a:p>
              <a:pPr>
                <a:lnSpc>
                  <a:spcPts val="3739"/>
                </a:lnSpc>
                <a:buNone/>
              </a:pP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18" name="Group 27"/>
          <p:cNvGrpSpPr/>
          <p:nvPr/>
        </p:nvGrpSpPr>
        <p:grpSpPr>
          <a:xfrm>
            <a:off x="9819000" y="3409560"/>
            <a:ext cx="2744640" cy="6216120"/>
            <a:chOff x="9819000" y="3409560"/>
            <a:chExt cx="2744640" cy="6216120"/>
          </a:xfrm>
        </p:grpSpPr>
        <p:sp>
          <p:nvSpPr>
            <p:cNvPr id="219" name="Freeform 28"/>
            <p:cNvSpPr/>
            <p:nvPr/>
          </p:nvSpPr>
          <p:spPr>
            <a:xfrm flipH="1">
              <a:off x="9819000" y="3409560"/>
              <a:ext cx="2373840" cy="1996920"/>
            </a:xfrm>
            <a:custGeom>
              <a:avLst/>
              <a:gdLst/>
              <a:ahLst/>
              <a:rect l="l" t="t" r="r" b="b"/>
              <a:pathLst>
                <a:path w="3166719" h="2664002">
                  <a:moveTo>
                    <a:pt x="3166719" y="0"/>
                  </a:moveTo>
                  <a:lnTo>
                    <a:pt x="0" y="0"/>
                  </a:lnTo>
                  <a:lnTo>
                    <a:pt x="0" y="2664002"/>
                  </a:lnTo>
                  <a:lnTo>
                    <a:pt x="3166719" y="2664002"/>
                  </a:lnTo>
                  <a:lnTo>
                    <a:pt x="3166719" y="0"/>
                  </a:lnTo>
                  <a:close/>
                </a:path>
              </a:pathLst>
            </a:custGeom>
            <a:blipFill rotWithShape="0">
              <a:blip r:embed="rId1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Freeform 29"/>
            <p:cNvSpPr/>
            <p:nvPr/>
          </p:nvSpPr>
          <p:spPr>
            <a:xfrm>
              <a:off x="10564920" y="3982320"/>
              <a:ext cx="952560" cy="952560"/>
            </a:xfrm>
            <a:custGeom>
              <a:avLst/>
              <a:gdLst/>
              <a:ahLst/>
              <a:rect l="l" t="t" r="r" b="b"/>
              <a:pathLst>
                <a:path w="1271693" h="1271693">
                  <a:moveTo>
                    <a:pt x="0" y="0"/>
                  </a:moveTo>
                  <a:lnTo>
                    <a:pt x="1271693" y="0"/>
                  </a:lnTo>
                  <a:lnTo>
                    <a:pt x="1271693" y="1271694"/>
                  </a:lnTo>
                  <a:lnTo>
                    <a:pt x="0" y="127169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TextBox 30"/>
            <p:cNvSpPr/>
            <p:nvPr/>
          </p:nvSpPr>
          <p:spPr>
            <a:xfrm>
              <a:off x="9854280" y="5707440"/>
              <a:ext cx="1875600" cy="350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ts val="2761"/>
                </a:lnSpc>
                <a:buNone/>
              </a:pPr>
              <a:r>
                <a:rPr b="1" lang="en-US" sz="2730" spc="-1" strike="noStrike">
                  <a:solidFill>
                    <a:srgbClr val="000000"/>
                  </a:solidFill>
                  <a:latin typeface="Poppins Bold"/>
                  <a:ea typeface="Poppins Bold"/>
                </a:rPr>
                <a:t>Testing</a:t>
              </a:r>
              <a:endParaRPr b="0" lang="en-US" sz="2730" spc="-1" strike="noStrike">
                <a:latin typeface="Arial"/>
              </a:endParaRPr>
            </a:p>
          </p:txBody>
        </p:sp>
        <p:sp>
          <p:nvSpPr>
            <p:cNvPr id="222" name="TextBox 31"/>
            <p:cNvSpPr/>
            <p:nvPr/>
          </p:nvSpPr>
          <p:spPr>
            <a:xfrm>
              <a:off x="9854280" y="6302160"/>
              <a:ext cx="2709360" cy="332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lvl="1" marL="474840" indent="-237240">
                <a:lnSpc>
                  <a:spcPts val="3739"/>
                </a:lnSpc>
                <a:buClr>
                  <a:srgbClr val="808080"/>
                </a:buClr>
                <a:buFont typeface="Arial"/>
                <a:buChar char="•"/>
              </a:pPr>
              <a:r>
                <a:rPr b="1" lang="en-US" sz="2200" spc="-1" strike="noStrike">
                  <a:solidFill>
                    <a:srgbClr val="808080"/>
                  </a:solidFill>
                  <a:latin typeface="Raleway Bold"/>
                  <a:ea typeface="Raleway Bold"/>
                </a:rPr>
                <a:t>Testing Requirements </a:t>
              </a:r>
              <a:endParaRPr b="0" lang="en-US" sz="2200" spc="-1" strike="noStrike">
                <a:latin typeface="Arial"/>
              </a:endParaRPr>
            </a:p>
            <a:p>
              <a:pPr lvl="1" marL="474840" indent="-237240">
                <a:lnSpc>
                  <a:spcPts val="3739"/>
                </a:lnSpc>
                <a:buClr>
                  <a:srgbClr val="808080"/>
                </a:buClr>
                <a:buFont typeface="Arial"/>
                <a:buChar char="•"/>
              </a:pPr>
              <a:r>
                <a:rPr b="1" lang="en-US" sz="2200" spc="-1" strike="noStrike">
                  <a:solidFill>
                    <a:srgbClr val="808080"/>
                  </a:solidFill>
                  <a:latin typeface="Raleway Bold"/>
                  <a:ea typeface="Raleway Bold"/>
                </a:rPr>
                <a:t>Functional Flow, Tips and Tricks of Odoo</a:t>
              </a:r>
              <a:endParaRPr b="0" lang="en-US" sz="2200" spc="-1" strike="noStrike">
                <a:latin typeface="Arial"/>
              </a:endParaRPr>
            </a:p>
            <a:p>
              <a:pPr>
                <a:lnSpc>
                  <a:spcPts val="3739"/>
                </a:lnSpc>
                <a:buNone/>
              </a:pP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23" name="Group 32"/>
          <p:cNvGrpSpPr/>
          <p:nvPr/>
        </p:nvGrpSpPr>
        <p:grpSpPr>
          <a:xfrm>
            <a:off x="13686120" y="3405960"/>
            <a:ext cx="2709360" cy="6430680"/>
            <a:chOff x="13686120" y="3405960"/>
            <a:chExt cx="2709360" cy="6430680"/>
          </a:xfrm>
        </p:grpSpPr>
        <p:sp>
          <p:nvSpPr>
            <p:cNvPr id="224" name="Freeform 33"/>
            <p:cNvSpPr/>
            <p:nvPr/>
          </p:nvSpPr>
          <p:spPr>
            <a:xfrm flipH="1">
              <a:off x="13704120" y="3405960"/>
              <a:ext cx="2378160" cy="2000520"/>
            </a:xfrm>
            <a:custGeom>
              <a:avLst/>
              <a:gdLst/>
              <a:ahLst/>
              <a:rect l="l" t="t" r="r" b="b"/>
              <a:pathLst>
                <a:path w="3172325" h="2668719">
                  <a:moveTo>
                    <a:pt x="3172325" y="0"/>
                  </a:moveTo>
                  <a:lnTo>
                    <a:pt x="0" y="0"/>
                  </a:lnTo>
                  <a:lnTo>
                    <a:pt x="0" y="2668719"/>
                  </a:lnTo>
                  <a:lnTo>
                    <a:pt x="3172325" y="2668719"/>
                  </a:lnTo>
                  <a:lnTo>
                    <a:pt x="3172325" y="0"/>
                  </a:lnTo>
                  <a:close/>
                </a:path>
              </a:pathLst>
            </a:custGeom>
            <a:blipFill rotWithShape="0">
              <a:blip r:embed="rId1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Freeform 34"/>
            <p:cNvSpPr/>
            <p:nvPr/>
          </p:nvSpPr>
          <p:spPr>
            <a:xfrm rot="19576800">
              <a:off x="14256720" y="3735720"/>
              <a:ext cx="1244160" cy="1244160"/>
            </a:xfrm>
            <a:custGeom>
              <a:avLst/>
              <a:gdLst/>
              <a:ahLst/>
              <a:rect l="l" t="t" r="r" b="b"/>
              <a:pathLst>
                <a:path w="1660107" h="1660107">
                  <a:moveTo>
                    <a:pt x="0" y="0"/>
                  </a:moveTo>
                  <a:lnTo>
                    <a:pt x="1660107" y="0"/>
                  </a:lnTo>
                  <a:lnTo>
                    <a:pt x="1660107" y="1660107"/>
                  </a:lnTo>
                  <a:lnTo>
                    <a:pt x="0" y="166010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TextBox 35"/>
            <p:cNvSpPr/>
            <p:nvPr/>
          </p:nvSpPr>
          <p:spPr>
            <a:xfrm>
              <a:off x="13686120" y="5707440"/>
              <a:ext cx="1875600" cy="1402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ts val="2761"/>
                </a:lnSpc>
                <a:buNone/>
              </a:pPr>
              <a:r>
                <a:rPr b="1" lang="en-US" sz="2730" spc="-1" strike="noStrike">
                  <a:solidFill>
                    <a:srgbClr val="000000"/>
                  </a:solidFill>
                  <a:latin typeface="Poppins Bold"/>
                  <a:ea typeface="Poppins Bold"/>
                </a:rPr>
                <a:t>Go-Live &amp; Hypercare</a:t>
              </a:r>
              <a:endParaRPr b="0" lang="en-US" sz="2730" spc="-1" strike="noStrike">
                <a:latin typeface="Arial"/>
              </a:endParaRPr>
            </a:p>
          </p:txBody>
        </p:sp>
        <p:sp>
          <p:nvSpPr>
            <p:cNvPr id="227" name="TextBox 36"/>
            <p:cNvSpPr/>
            <p:nvPr/>
          </p:nvSpPr>
          <p:spPr>
            <a:xfrm>
              <a:off x="13686120" y="6987960"/>
              <a:ext cx="2709360" cy="284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lvl="1" marL="474840" indent="-237240">
                <a:lnSpc>
                  <a:spcPts val="3739"/>
                </a:lnSpc>
                <a:buClr>
                  <a:srgbClr val="808080"/>
                </a:buClr>
                <a:buFont typeface="Arial"/>
                <a:buChar char="•"/>
              </a:pPr>
              <a:r>
                <a:rPr b="1" lang="en-US" sz="2200" spc="-1" strike="noStrike">
                  <a:solidFill>
                    <a:srgbClr val="808080"/>
                  </a:solidFill>
                  <a:latin typeface="Raleway Bold"/>
                  <a:ea typeface="Raleway Bold"/>
                </a:rPr>
                <a:t>Phased deployment</a:t>
              </a:r>
              <a:endParaRPr b="0" lang="en-US" sz="2200" spc="-1" strike="noStrike">
                <a:latin typeface="Arial"/>
              </a:endParaRPr>
            </a:p>
            <a:p>
              <a:pPr lvl="1" marL="474840" indent="-237240">
                <a:lnSpc>
                  <a:spcPts val="3739"/>
                </a:lnSpc>
                <a:buClr>
                  <a:srgbClr val="808080"/>
                </a:buClr>
                <a:buFont typeface="Arial"/>
                <a:buChar char="•"/>
              </a:pPr>
              <a:r>
                <a:rPr b="1" lang="en-US" sz="2200" spc="-1" strike="noStrike">
                  <a:solidFill>
                    <a:srgbClr val="808080"/>
                  </a:solidFill>
                  <a:latin typeface="Raleway Bold"/>
                  <a:ea typeface="Raleway Bold"/>
                </a:rPr>
                <a:t>30-day post-launch support</a:t>
              </a:r>
              <a:endParaRPr b="0" lang="en-US" sz="2200" spc="-1" strike="noStrike">
                <a:latin typeface="Arial"/>
              </a:endParaRPr>
            </a:p>
            <a:p>
              <a:pPr>
                <a:lnSpc>
                  <a:spcPts val="3739"/>
                </a:lnSpc>
                <a:buNone/>
              </a:pPr>
              <a:endParaRPr b="0" lang="en-US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Freeform 2"/>
          <p:cNvSpPr/>
          <p:nvPr/>
        </p:nvSpPr>
        <p:spPr>
          <a:xfrm>
            <a:off x="15639120" y="1028880"/>
            <a:ext cx="1618920" cy="1893960"/>
          </a:xfrm>
          <a:custGeom>
            <a:avLst/>
            <a:gdLst/>
            <a:ahLst/>
            <a:rect l="l" t="t" r="r" b="b"/>
            <a:pathLst>
              <a:path w="1620107" h="1894862">
                <a:moveTo>
                  <a:pt x="0" y="0"/>
                </a:moveTo>
                <a:lnTo>
                  <a:pt x="1620107" y="0"/>
                </a:lnTo>
                <a:lnTo>
                  <a:pt x="1620107" y="1894862"/>
                </a:lnTo>
                <a:lnTo>
                  <a:pt x="0" y="18948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9" name="Group 3"/>
          <p:cNvGrpSpPr/>
          <p:nvPr/>
        </p:nvGrpSpPr>
        <p:grpSpPr>
          <a:xfrm>
            <a:off x="3844800" y="3330000"/>
            <a:ext cx="10597320" cy="3652560"/>
            <a:chOff x="3844800" y="3330000"/>
            <a:chExt cx="10597320" cy="3652560"/>
          </a:xfrm>
        </p:grpSpPr>
        <p:sp>
          <p:nvSpPr>
            <p:cNvPr id="230" name="Freeform 4"/>
            <p:cNvSpPr/>
            <p:nvPr/>
          </p:nvSpPr>
          <p:spPr>
            <a:xfrm>
              <a:off x="6435720" y="6011280"/>
              <a:ext cx="5415480" cy="86760"/>
            </a:xfrm>
            <a:custGeom>
              <a:avLst/>
              <a:gdLst/>
              <a:ahLst/>
              <a:rect l="l" t="t" r="r" b="b"/>
              <a:pathLst>
                <a:path w="7222066" h="117359">
                  <a:moveTo>
                    <a:pt x="0" y="0"/>
                  </a:moveTo>
                  <a:lnTo>
                    <a:pt x="7222066" y="0"/>
                  </a:lnTo>
                  <a:lnTo>
                    <a:pt x="7222066" y="117359"/>
                  </a:lnTo>
                  <a:lnTo>
                    <a:pt x="0" y="11735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Freeform 5"/>
            <p:cNvSpPr/>
            <p:nvPr/>
          </p:nvSpPr>
          <p:spPr>
            <a:xfrm rot="1179600">
              <a:off x="10870200" y="3708000"/>
              <a:ext cx="2516400" cy="1544040"/>
            </a:xfrm>
            <a:custGeom>
              <a:avLst/>
              <a:gdLst/>
              <a:ahLst/>
              <a:rect l="l" t="t" r="r" b="b"/>
              <a:pathLst>
                <a:path w="3356661" h="2060151">
                  <a:moveTo>
                    <a:pt x="0" y="0"/>
                  </a:moveTo>
                  <a:lnTo>
                    <a:pt x="3356661" y="0"/>
                  </a:lnTo>
                  <a:lnTo>
                    <a:pt x="3356661" y="2060150"/>
                  </a:lnTo>
                  <a:lnTo>
                    <a:pt x="0" y="20601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TextBox 6"/>
            <p:cNvSpPr/>
            <p:nvPr/>
          </p:nvSpPr>
          <p:spPr>
            <a:xfrm>
              <a:off x="4347000" y="6449400"/>
              <a:ext cx="9569160" cy="533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ts val="4201"/>
                </a:lnSpc>
                <a:buNone/>
              </a:pPr>
              <a:r>
                <a:rPr b="1" lang="en-US" sz="3000" spc="-1" strike="noStrike">
                  <a:solidFill>
                    <a:srgbClr val="6d6d6d"/>
                  </a:solidFill>
                  <a:latin typeface="Raleway Bold"/>
                  <a:ea typeface="Raleway Bold"/>
                </a:rPr>
                <a:t>Usman Ghias &amp; Team</a:t>
              </a:r>
              <a:endParaRPr b="0" lang="en-US" sz="3000" spc="-1" strike="noStrike">
                <a:latin typeface="Arial"/>
              </a:endParaRPr>
            </a:p>
          </p:txBody>
        </p:sp>
        <p:sp>
          <p:nvSpPr>
            <p:cNvPr id="233" name="TextBox 7"/>
            <p:cNvSpPr/>
            <p:nvPr/>
          </p:nvSpPr>
          <p:spPr>
            <a:xfrm>
              <a:off x="3844800" y="4208400"/>
              <a:ext cx="10597320" cy="1218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ts val="9601"/>
                </a:lnSpc>
                <a:buNone/>
              </a:pPr>
              <a:r>
                <a:rPr b="1" lang="en-US" sz="9600" spc="-1" strike="noStrike">
                  <a:solidFill>
                    <a:srgbClr val="000000"/>
                  </a:solidFill>
                  <a:latin typeface="Poppins Bold"/>
                  <a:ea typeface="Poppins Bold"/>
                </a:rPr>
                <a:t>Thank You</a:t>
              </a:r>
              <a:endParaRPr b="0" lang="en-US" sz="9600" spc="-1" strike="noStrike">
                <a:latin typeface="Arial"/>
              </a:endParaRPr>
            </a:p>
          </p:txBody>
        </p:sp>
      </p:grpSp>
      <p:sp>
        <p:nvSpPr>
          <p:cNvPr id="234" name="Freeform 8"/>
          <p:cNvSpPr/>
          <p:nvPr/>
        </p:nvSpPr>
        <p:spPr>
          <a:xfrm flipH="1">
            <a:off x="1037880" y="6766560"/>
            <a:ext cx="2188440" cy="2490840"/>
          </a:xfrm>
          <a:custGeom>
            <a:avLst/>
            <a:gdLst/>
            <a:ahLst/>
            <a:rect l="l" t="t" r="r" b="b"/>
            <a:pathLst>
              <a:path w="2189674" h="2491805">
                <a:moveTo>
                  <a:pt x="2189674" y="0"/>
                </a:moveTo>
                <a:lnTo>
                  <a:pt x="0" y="0"/>
                </a:lnTo>
                <a:lnTo>
                  <a:pt x="0" y="2491805"/>
                </a:lnTo>
                <a:lnTo>
                  <a:pt x="2189674" y="2491805"/>
                </a:lnTo>
                <a:lnTo>
                  <a:pt x="2189674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Freeform 9"/>
          <p:cNvSpPr/>
          <p:nvPr/>
        </p:nvSpPr>
        <p:spPr>
          <a:xfrm flipH="1" flipV="1">
            <a:off x="1027080" y="949320"/>
            <a:ext cx="1588320" cy="1568160"/>
          </a:xfrm>
          <a:custGeom>
            <a:avLst/>
            <a:gdLst/>
            <a:ahLst/>
            <a:rect l="l" t="t" r="r" b="b"/>
            <a:pathLst>
              <a:path w="1589507" h="1569372">
                <a:moveTo>
                  <a:pt x="1589507" y="1569372"/>
                </a:moveTo>
                <a:lnTo>
                  <a:pt x="0" y="1569372"/>
                </a:lnTo>
                <a:lnTo>
                  <a:pt x="0" y="0"/>
                </a:lnTo>
                <a:lnTo>
                  <a:pt x="1589507" y="0"/>
                </a:lnTo>
                <a:lnTo>
                  <a:pt x="1589507" y="1569372"/>
                </a:lnTo>
                <a:close/>
              </a:path>
            </a:pathLst>
          </a:custGeom>
          <a:blipFill rotWithShape="0">
            <a:blip r:embed="rId5">
              <a:alphaModFix amt="5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Freeform 10"/>
          <p:cNvSpPr/>
          <p:nvPr/>
        </p:nvSpPr>
        <p:spPr>
          <a:xfrm>
            <a:off x="15639120" y="7658640"/>
            <a:ext cx="1618920" cy="1598400"/>
          </a:xfrm>
          <a:custGeom>
            <a:avLst/>
            <a:gdLst/>
            <a:ahLst/>
            <a:rect l="l" t="t" r="r" b="b"/>
            <a:pathLst>
              <a:path w="1620107" h="1599584">
                <a:moveTo>
                  <a:pt x="0" y="0"/>
                </a:moveTo>
                <a:lnTo>
                  <a:pt x="1620107" y="0"/>
                </a:lnTo>
                <a:lnTo>
                  <a:pt x="1620107" y="1599584"/>
                </a:lnTo>
                <a:lnTo>
                  <a:pt x="0" y="15995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alphaModFix amt="5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2"/>
          <p:cNvSpPr/>
          <p:nvPr/>
        </p:nvSpPr>
        <p:spPr>
          <a:xfrm>
            <a:off x="9681840" y="5106600"/>
            <a:ext cx="4811400" cy="4113720"/>
          </a:xfrm>
          <a:custGeom>
            <a:avLst/>
            <a:gdLst/>
            <a:ahLst/>
            <a:rect l="l" t="t" r="r" b="b"/>
            <a:pathLst>
              <a:path w="4812632" h="4114800">
                <a:moveTo>
                  <a:pt x="0" y="0"/>
                </a:moveTo>
                <a:lnTo>
                  <a:pt x="4812632" y="0"/>
                </a:lnTo>
                <a:lnTo>
                  <a:pt x="48126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2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Freeform 3"/>
          <p:cNvSpPr/>
          <p:nvPr/>
        </p:nvSpPr>
        <p:spPr>
          <a:xfrm>
            <a:off x="13582800" y="1870920"/>
            <a:ext cx="2812680" cy="2468160"/>
          </a:xfrm>
          <a:custGeom>
            <a:avLst/>
            <a:gdLst/>
            <a:ahLst/>
            <a:rect l="l" t="t" r="r" b="b"/>
            <a:pathLst>
              <a:path w="2813851" h="2469155">
                <a:moveTo>
                  <a:pt x="0" y="0"/>
                </a:moveTo>
                <a:lnTo>
                  <a:pt x="2813852" y="0"/>
                </a:lnTo>
                <a:lnTo>
                  <a:pt x="2813852" y="2469154"/>
                </a:lnTo>
                <a:lnTo>
                  <a:pt x="0" y="24691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Freeform 4"/>
          <p:cNvSpPr/>
          <p:nvPr/>
        </p:nvSpPr>
        <p:spPr>
          <a:xfrm rot="757200">
            <a:off x="1845000" y="8618040"/>
            <a:ext cx="2350800" cy="2586600"/>
          </a:xfrm>
          <a:custGeom>
            <a:avLst/>
            <a:gdLst/>
            <a:ahLst/>
            <a:rect l="l" t="t" r="r" b="b"/>
            <a:pathLst>
              <a:path w="2351704" h="2587845">
                <a:moveTo>
                  <a:pt x="0" y="0"/>
                </a:moveTo>
                <a:lnTo>
                  <a:pt x="2351705" y="0"/>
                </a:lnTo>
                <a:lnTo>
                  <a:pt x="2351705" y="2587845"/>
                </a:lnTo>
                <a:lnTo>
                  <a:pt x="0" y="25878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Freeform 5"/>
          <p:cNvSpPr/>
          <p:nvPr/>
        </p:nvSpPr>
        <p:spPr>
          <a:xfrm>
            <a:off x="10848240" y="3414600"/>
            <a:ext cx="5468040" cy="5223240"/>
          </a:xfrm>
          <a:custGeom>
            <a:avLst/>
            <a:gdLst/>
            <a:ahLst/>
            <a:rect l="l" t="t" r="r" b="b"/>
            <a:pathLst>
              <a:path w="5469154" h="5224329">
                <a:moveTo>
                  <a:pt x="0" y="0"/>
                </a:moveTo>
                <a:lnTo>
                  <a:pt x="5469153" y="0"/>
                </a:lnTo>
                <a:lnTo>
                  <a:pt x="5469153" y="5224328"/>
                </a:lnTo>
                <a:lnTo>
                  <a:pt x="0" y="52243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TextBox 6"/>
          <p:cNvSpPr/>
          <p:nvPr/>
        </p:nvSpPr>
        <p:spPr>
          <a:xfrm>
            <a:off x="1828800" y="2957040"/>
            <a:ext cx="7491240" cy="50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957"/>
              </a:lnSpc>
              <a:buNone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With </a:t>
            </a:r>
            <a:r>
              <a:rPr b="1" lang="en-US" sz="2320" spc="-1" strike="noStrike">
                <a:solidFill>
                  <a:srgbClr val="000000"/>
                </a:solidFill>
                <a:latin typeface="Raleway Bold"/>
                <a:ea typeface="Raleway Bold"/>
              </a:rPr>
              <a:t>86+ custom-built Odoo modules</a:t>
            </a: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 and </a:t>
            </a:r>
            <a:r>
              <a:rPr b="1" lang="en-US" sz="2320" spc="-1" strike="noStrike">
                <a:solidFill>
                  <a:srgbClr val="000000"/>
                </a:solidFill>
                <a:latin typeface="Raleway Bold"/>
                <a:ea typeface="Raleway Bold"/>
              </a:rPr>
              <a:t>12+ complex integrations</a:t>
            </a: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, our solutions are designed to transform business operations through tailored automation, efficiency, and scalability. As an Odoo specialist with </a:t>
            </a:r>
            <a:r>
              <a:rPr b="1" lang="en-US" sz="2320" spc="-1" strike="noStrike">
                <a:solidFill>
                  <a:srgbClr val="000000"/>
                </a:solidFill>
                <a:latin typeface="Raleway Bold"/>
                <a:ea typeface="Raleway Bold"/>
              </a:rPr>
              <a:t>4+ years</a:t>
            </a: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 of development experience, I’ve engineered modules spanning </a:t>
            </a:r>
            <a:r>
              <a:rPr b="1" lang="en-US" sz="2320" spc="-1" strike="noStrike">
                <a:solidFill>
                  <a:srgbClr val="000000"/>
                </a:solidFill>
                <a:latin typeface="Raleway Bold"/>
                <a:ea typeface="Raleway Bold"/>
              </a:rPr>
              <a:t>HR, Sales, Inventory, Manufacturing, and Finance</a:t>
            </a: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—each optimized for performance, compliance, and user experience.</a:t>
            </a:r>
            <a:endParaRPr b="0" lang="en-US" sz="2320" spc="-1" strike="noStrike">
              <a:latin typeface="Arial"/>
            </a:endParaRPr>
          </a:p>
        </p:txBody>
      </p:sp>
      <p:sp>
        <p:nvSpPr>
          <p:cNvPr id="55" name="Freeform 7"/>
          <p:cNvSpPr/>
          <p:nvPr/>
        </p:nvSpPr>
        <p:spPr>
          <a:xfrm>
            <a:off x="1828800" y="8277480"/>
            <a:ext cx="2273400" cy="36000"/>
          </a:xfrm>
          <a:custGeom>
            <a:avLst/>
            <a:gdLst/>
            <a:ahLst/>
            <a:rect l="l" t="t" r="r" b="b"/>
            <a:pathLst>
              <a:path w="2274598" h="36962">
                <a:moveTo>
                  <a:pt x="0" y="0"/>
                </a:moveTo>
                <a:lnTo>
                  <a:pt x="2274598" y="0"/>
                </a:lnTo>
                <a:lnTo>
                  <a:pt x="2274598" y="36962"/>
                </a:lnTo>
                <a:lnTo>
                  <a:pt x="0" y="369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TextBox 8"/>
          <p:cNvSpPr/>
          <p:nvPr/>
        </p:nvSpPr>
        <p:spPr>
          <a:xfrm>
            <a:off x="1396440" y="1340640"/>
            <a:ext cx="6087240" cy="87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866"/>
              </a:lnSpc>
              <a:buNone/>
            </a:pPr>
            <a:r>
              <a:rPr b="1" lang="en-US" sz="6790" spc="-1" strike="noStrike">
                <a:solidFill>
                  <a:srgbClr val="000000"/>
                </a:solidFill>
                <a:latin typeface="Poppins Bold"/>
                <a:ea typeface="Poppins Bold"/>
              </a:rPr>
              <a:t>Introduction</a:t>
            </a:r>
            <a:endParaRPr b="0" lang="en-US" sz="6790" spc="-1" strike="noStrike">
              <a:latin typeface="Arial"/>
            </a:endParaRPr>
          </a:p>
        </p:txBody>
      </p:sp>
      <p:sp>
        <p:nvSpPr>
          <p:cNvPr id="57" name="TextBox 9"/>
          <p:cNvSpPr/>
          <p:nvPr/>
        </p:nvSpPr>
        <p:spPr>
          <a:xfrm>
            <a:off x="17254800" y="9210600"/>
            <a:ext cx="1612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801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8" name="Freeform 10"/>
          <p:cNvSpPr/>
          <p:nvPr/>
        </p:nvSpPr>
        <p:spPr>
          <a:xfrm rot="1364400">
            <a:off x="6757200" y="1315440"/>
            <a:ext cx="939240" cy="576000"/>
          </a:xfrm>
          <a:custGeom>
            <a:avLst/>
            <a:gdLst/>
            <a:ahLst/>
            <a:rect l="l" t="t" r="r" b="b"/>
            <a:pathLst>
              <a:path w="940373" h="577154">
                <a:moveTo>
                  <a:pt x="0" y="0"/>
                </a:moveTo>
                <a:lnTo>
                  <a:pt x="940373" y="0"/>
                </a:lnTo>
                <a:lnTo>
                  <a:pt x="940373" y="577154"/>
                </a:lnTo>
                <a:lnTo>
                  <a:pt x="0" y="5771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Freeform 11"/>
          <p:cNvSpPr/>
          <p:nvPr/>
        </p:nvSpPr>
        <p:spPr>
          <a:xfrm>
            <a:off x="-208080" y="-3267000"/>
            <a:ext cx="4072680" cy="4113720"/>
          </a:xfrm>
          <a:custGeom>
            <a:avLst/>
            <a:gdLst/>
            <a:ahLst/>
            <a:rect l="l" t="t" r="r" b="b"/>
            <a:pathLst>
              <a:path w="4073652" h="4114800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alphaModFix amt="5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Freeform 12"/>
          <p:cNvSpPr/>
          <p:nvPr/>
        </p:nvSpPr>
        <p:spPr>
          <a:xfrm rot="19975200">
            <a:off x="15564600" y="8651160"/>
            <a:ext cx="915120" cy="381240"/>
          </a:xfrm>
          <a:custGeom>
            <a:avLst/>
            <a:gdLst/>
            <a:ahLst/>
            <a:rect l="l" t="t" r="r" b="b"/>
            <a:pathLst>
              <a:path w="916153" h="382494">
                <a:moveTo>
                  <a:pt x="0" y="0"/>
                </a:moveTo>
                <a:lnTo>
                  <a:pt x="916153" y="0"/>
                </a:lnTo>
                <a:lnTo>
                  <a:pt x="916153" y="382494"/>
                </a:lnTo>
                <a:lnTo>
                  <a:pt x="0" y="3824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2"/>
          <p:cNvSpPr/>
          <p:nvPr/>
        </p:nvSpPr>
        <p:spPr>
          <a:xfrm>
            <a:off x="4821840" y="3636000"/>
            <a:ext cx="4113720" cy="4113720"/>
          </a:xfrm>
          <a:custGeom>
            <a:avLst/>
            <a:gdLst/>
            <a:ah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2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Freeform 3"/>
          <p:cNvSpPr/>
          <p:nvPr/>
        </p:nvSpPr>
        <p:spPr>
          <a:xfrm>
            <a:off x="14156640" y="3386880"/>
            <a:ext cx="2273400" cy="36000"/>
          </a:xfrm>
          <a:custGeom>
            <a:avLst/>
            <a:gdLst/>
            <a:ahLst/>
            <a:rect l="l" t="t" r="r" b="b"/>
            <a:pathLst>
              <a:path w="2274598" h="36962">
                <a:moveTo>
                  <a:pt x="0" y="0"/>
                </a:moveTo>
                <a:lnTo>
                  <a:pt x="2274598" y="0"/>
                </a:lnTo>
                <a:lnTo>
                  <a:pt x="2274598" y="36962"/>
                </a:lnTo>
                <a:lnTo>
                  <a:pt x="0" y="369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TextBox 4"/>
          <p:cNvSpPr/>
          <p:nvPr/>
        </p:nvSpPr>
        <p:spPr>
          <a:xfrm>
            <a:off x="12275280" y="570600"/>
            <a:ext cx="5477760" cy="174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866"/>
              </a:lnSpc>
              <a:buNone/>
            </a:pPr>
            <a:r>
              <a:rPr b="1" lang="en-US" sz="6790" spc="-1" strike="noStrike">
                <a:solidFill>
                  <a:srgbClr val="000000"/>
                </a:solidFill>
                <a:latin typeface="Poppins Bold"/>
                <a:ea typeface="Poppins Bold"/>
              </a:rPr>
              <a:t>Our Projects</a:t>
            </a:r>
            <a:endParaRPr b="0" lang="en-US" sz="6790" spc="-1" strike="noStrike">
              <a:latin typeface="Arial"/>
            </a:endParaRPr>
          </a:p>
        </p:txBody>
      </p:sp>
      <p:sp>
        <p:nvSpPr>
          <p:cNvPr id="64" name="Freeform 5"/>
          <p:cNvSpPr/>
          <p:nvPr/>
        </p:nvSpPr>
        <p:spPr>
          <a:xfrm rot="1364400">
            <a:off x="17108280" y="508680"/>
            <a:ext cx="939240" cy="576000"/>
          </a:xfrm>
          <a:custGeom>
            <a:avLst/>
            <a:gdLst/>
            <a:ahLst/>
            <a:rect l="l" t="t" r="r" b="b"/>
            <a:pathLst>
              <a:path w="940373" h="577154">
                <a:moveTo>
                  <a:pt x="0" y="0"/>
                </a:moveTo>
                <a:lnTo>
                  <a:pt x="940372" y="0"/>
                </a:lnTo>
                <a:lnTo>
                  <a:pt x="940372" y="577154"/>
                </a:lnTo>
                <a:lnTo>
                  <a:pt x="0" y="5771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Freeform 6"/>
          <p:cNvSpPr/>
          <p:nvPr/>
        </p:nvSpPr>
        <p:spPr>
          <a:xfrm flipH="1">
            <a:off x="-720" y="0"/>
            <a:ext cx="2187360" cy="2489400"/>
          </a:xfrm>
          <a:custGeom>
            <a:avLst/>
            <a:gdLst/>
            <a:ahLst/>
            <a:rect l="l" t="t" r="r" b="b"/>
            <a:pathLst>
              <a:path w="2188454" h="2490417">
                <a:moveTo>
                  <a:pt x="2188454" y="0"/>
                </a:moveTo>
                <a:lnTo>
                  <a:pt x="0" y="0"/>
                </a:lnTo>
                <a:lnTo>
                  <a:pt x="0" y="2490417"/>
                </a:lnTo>
                <a:lnTo>
                  <a:pt x="2188454" y="2490417"/>
                </a:lnTo>
                <a:lnTo>
                  <a:pt x="2188454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Freeform 7"/>
          <p:cNvSpPr/>
          <p:nvPr/>
        </p:nvSpPr>
        <p:spPr>
          <a:xfrm>
            <a:off x="0" y="8726400"/>
            <a:ext cx="1302120" cy="1559520"/>
          </a:xfrm>
          <a:custGeom>
            <a:avLst/>
            <a:gdLst/>
            <a:ahLst/>
            <a:rect l="l" t="t" r="r" b="b"/>
            <a:pathLst>
              <a:path w="1303032" h="1560517">
                <a:moveTo>
                  <a:pt x="0" y="0"/>
                </a:moveTo>
                <a:lnTo>
                  <a:pt x="1303032" y="0"/>
                </a:lnTo>
                <a:lnTo>
                  <a:pt x="1303032" y="1560517"/>
                </a:lnTo>
                <a:lnTo>
                  <a:pt x="0" y="156051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Freeform 8"/>
          <p:cNvSpPr/>
          <p:nvPr/>
        </p:nvSpPr>
        <p:spPr>
          <a:xfrm>
            <a:off x="15914520" y="8992440"/>
            <a:ext cx="525240" cy="530640"/>
          </a:xfrm>
          <a:custGeom>
            <a:avLst/>
            <a:gdLst/>
            <a:ahLst/>
            <a:rect l="l" t="t" r="r" b="b"/>
            <a:pathLst>
              <a:path w="526499" h="531817">
                <a:moveTo>
                  <a:pt x="0" y="0"/>
                </a:moveTo>
                <a:lnTo>
                  <a:pt x="526499" y="0"/>
                </a:lnTo>
                <a:lnTo>
                  <a:pt x="526499" y="531818"/>
                </a:lnTo>
                <a:lnTo>
                  <a:pt x="0" y="53181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alphaModFix amt="5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Freeform 9"/>
          <p:cNvSpPr/>
          <p:nvPr/>
        </p:nvSpPr>
        <p:spPr>
          <a:xfrm>
            <a:off x="8227080" y="8377560"/>
            <a:ext cx="1832760" cy="764640"/>
          </a:xfrm>
          <a:custGeom>
            <a:avLst/>
            <a:gdLst/>
            <a:ahLst/>
            <a:rect l="l" t="t" r="r" b="b"/>
            <a:pathLst>
              <a:path w="1833783" h="765604">
                <a:moveTo>
                  <a:pt x="0" y="0"/>
                </a:moveTo>
                <a:lnTo>
                  <a:pt x="1833782" y="0"/>
                </a:lnTo>
                <a:lnTo>
                  <a:pt x="1833782" y="765605"/>
                </a:lnTo>
                <a:lnTo>
                  <a:pt x="0" y="76560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Freeform 10"/>
          <p:cNvSpPr/>
          <p:nvPr/>
        </p:nvSpPr>
        <p:spPr>
          <a:xfrm>
            <a:off x="5651280" y="435600"/>
            <a:ext cx="6481440" cy="2968560"/>
          </a:xfrm>
          <a:custGeom>
            <a:avLst/>
            <a:gdLst/>
            <a:ahLst/>
            <a:rect l="l" t="t" r="r" b="b"/>
            <a:pathLst>
              <a:path w="6482430" h="2969660">
                <a:moveTo>
                  <a:pt x="0" y="0"/>
                </a:moveTo>
                <a:lnTo>
                  <a:pt x="6482430" y="0"/>
                </a:lnTo>
                <a:lnTo>
                  <a:pt x="6482430" y="2969660"/>
                </a:lnTo>
                <a:lnTo>
                  <a:pt x="0" y="29696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Freeform 11"/>
          <p:cNvSpPr/>
          <p:nvPr/>
        </p:nvSpPr>
        <p:spPr>
          <a:xfrm>
            <a:off x="5651280" y="3636000"/>
            <a:ext cx="6481440" cy="2968560"/>
          </a:xfrm>
          <a:custGeom>
            <a:avLst/>
            <a:gdLst/>
            <a:ahLst/>
            <a:rect l="l" t="t" r="r" b="b"/>
            <a:pathLst>
              <a:path w="6482430" h="2969660">
                <a:moveTo>
                  <a:pt x="0" y="0"/>
                </a:moveTo>
                <a:lnTo>
                  <a:pt x="6482430" y="0"/>
                </a:lnTo>
                <a:lnTo>
                  <a:pt x="6482430" y="2969660"/>
                </a:lnTo>
                <a:lnTo>
                  <a:pt x="0" y="29696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Freeform 12"/>
          <p:cNvSpPr/>
          <p:nvPr/>
        </p:nvSpPr>
        <p:spPr>
          <a:xfrm>
            <a:off x="5651280" y="7048800"/>
            <a:ext cx="6429960" cy="2945160"/>
          </a:xfrm>
          <a:custGeom>
            <a:avLst/>
            <a:gdLst/>
            <a:ahLst/>
            <a:rect l="l" t="t" r="r" b="b"/>
            <a:pathLst>
              <a:path w="6431190" h="2946187">
                <a:moveTo>
                  <a:pt x="0" y="0"/>
                </a:moveTo>
                <a:lnTo>
                  <a:pt x="6431190" y="0"/>
                </a:lnTo>
                <a:lnTo>
                  <a:pt x="6431190" y="2946187"/>
                </a:lnTo>
                <a:lnTo>
                  <a:pt x="0" y="294618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TextBox 13"/>
          <p:cNvSpPr/>
          <p:nvPr/>
        </p:nvSpPr>
        <p:spPr>
          <a:xfrm>
            <a:off x="1094400" y="3263040"/>
            <a:ext cx="3903120" cy="552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Alternative Product Recommendations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Sales Sequence Generator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Order Automation Engine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Excel Order Line Importer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Client ID Number Management</a:t>
            </a:r>
            <a:endParaRPr b="0" lang="en-US" sz="2320" spc="-1" strike="noStrike">
              <a:latin typeface="Arial"/>
            </a:endParaRPr>
          </a:p>
          <a:p>
            <a:pPr>
              <a:lnSpc>
                <a:spcPts val="3957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73" name="TextBox 14"/>
          <p:cNvSpPr/>
          <p:nvPr/>
        </p:nvSpPr>
        <p:spPr>
          <a:xfrm>
            <a:off x="12911040" y="3567960"/>
            <a:ext cx="3519360" cy="50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02560" indent="-251280" algn="r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Sales Template Management</a:t>
            </a:r>
            <a:endParaRPr b="0" lang="en-US" sz="2320" spc="-1" strike="noStrike">
              <a:latin typeface="Arial"/>
            </a:endParaRPr>
          </a:p>
          <a:p>
            <a:pPr lvl="1" marL="502560" indent="-251280" algn="r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Odoo 16 Sales Module</a:t>
            </a:r>
            <a:endParaRPr b="0" lang="en-US" sz="2320" spc="-1" strike="noStrike">
              <a:latin typeface="Arial"/>
            </a:endParaRPr>
          </a:p>
          <a:p>
            <a:pPr lvl="1" marL="502560" indent="-251280" algn="r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Price Locking System</a:t>
            </a:r>
            <a:endParaRPr b="0" lang="en-US" sz="2320" spc="-1" strike="noStrike">
              <a:latin typeface="Arial"/>
            </a:endParaRPr>
          </a:p>
          <a:p>
            <a:pPr lvl="1" marL="502560" indent="-251280" algn="r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Restricted Product Management</a:t>
            </a:r>
            <a:endParaRPr b="0" lang="en-US" sz="2320" spc="-1" strike="noStrike">
              <a:latin typeface="Arial"/>
            </a:endParaRPr>
          </a:p>
          <a:p>
            <a:pPr algn="r">
              <a:lnSpc>
                <a:spcPts val="3957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74" name="TextBox 15"/>
          <p:cNvSpPr/>
          <p:nvPr/>
        </p:nvSpPr>
        <p:spPr>
          <a:xfrm>
            <a:off x="17254800" y="9210600"/>
            <a:ext cx="1612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801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3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5" name="TextBox 16"/>
          <p:cNvSpPr/>
          <p:nvPr/>
        </p:nvSpPr>
        <p:spPr>
          <a:xfrm>
            <a:off x="398160" y="2660040"/>
            <a:ext cx="694008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92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Raleway Bold"/>
                <a:ea typeface="Raleway Bold"/>
              </a:rPr>
              <a:t> </a:t>
            </a:r>
            <a:r>
              <a:rPr b="1" lang="en-US" sz="2800" spc="-1" strike="noStrike">
                <a:solidFill>
                  <a:srgbClr val="000000"/>
                </a:solidFill>
                <a:latin typeface="Raleway Bold"/>
                <a:ea typeface="Raleway Bold"/>
              </a:rPr>
              <a:t>Sales &amp; CRM (9 Modules)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2"/>
          <p:cNvSpPr/>
          <p:nvPr/>
        </p:nvSpPr>
        <p:spPr>
          <a:xfrm>
            <a:off x="304920" y="197280"/>
            <a:ext cx="10339200" cy="4683600"/>
          </a:xfrm>
          <a:custGeom>
            <a:avLst/>
            <a:gdLst/>
            <a:ahLst/>
            <a:rect l="l" t="t" r="r" b="b"/>
            <a:pathLst>
              <a:path w="10340458" h="4684541">
                <a:moveTo>
                  <a:pt x="0" y="0"/>
                </a:moveTo>
                <a:lnTo>
                  <a:pt x="10340458" y="0"/>
                </a:lnTo>
                <a:lnTo>
                  <a:pt x="10340458" y="4684541"/>
                </a:lnTo>
                <a:lnTo>
                  <a:pt x="0" y="46845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Freeform 3"/>
          <p:cNvSpPr/>
          <p:nvPr/>
        </p:nvSpPr>
        <p:spPr>
          <a:xfrm>
            <a:off x="304920" y="4948560"/>
            <a:ext cx="10329840" cy="5172120"/>
          </a:xfrm>
          <a:custGeom>
            <a:avLst/>
            <a:gdLst/>
            <a:ahLst/>
            <a:rect l="l" t="t" r="r" b="b"/>
            <a:pathLst>
              <a:path w="10330933" h="5173365">
                <a:moveTo>
                  <a:pt x="0" y="0"/>
                </a:moveTo>
                <a:lnTo>
                  <a:pt x="10330933" y="0"/>
                </a:lnTo>
                <a:lnTo>
                  <a:pt x="10330933" y="5173365"/>
                </a:lnTo>
                <a:lnTo>
                  <a:pt x="0" y="51733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Freeform 4"/>
          <p:cNvSpPr/>
          <p:nvPr/>
        </p:nvSpPr>
        <p:spPr>
          <a:xfrm>
            <a:off x="10923840" y="2953440"/>
            <a:ext cx="6945480" cy="7167600"/>
          </a:xfrm>
          <a:custGeom>
            <a:avLst/>
            <a:gdLst/>
            <a:ahLst/>
            <a:rect l="l" t="t" r="r" b="b"/>
            <a:pathLst>
              <a:path w="6946678" h="7168616">
                <a:moveTo>
                  <a:pt x="0" y="0"/>
                </a:moveTo>
                <a:lnTo>
                  <a:pt x="6946677" y="0"/>
                </a:lnTo>
                <a:lnTo>
                  <a:pt x="6946677" y="7168616"/>
                </a:lnTo>
                <a:lnTo>
                  <a:pt x="0" y="71686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TextBox 5"/>
          <p:cNvSpPr/>
          <p:nvPr/>
        </p:nvSpPr>
        <p:spPr>
          <a:xfrm>
            <a:off x="9962640" y="1085760"/>
            <a:ext cx="8868240" cy="87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866"/>
              </a:lnSpc>
              <a:buNone/>
            </a:pPr>
            <a:r>
              <a:rPr b="1" lang="en-US" sz="6790" spc="-1" strike="noStrike">
                <a:solidFill>
                  <a:srgbClr val="000000"/>
                </a:solidFill>
                <a:latin typeface="Poppins Bold"/>
                <a:ea typeface="Poppins Bold"/>
              </a:rPr>
              <a:t>Dashboards</a:t>
            </a:r>
            <a:endParaRPr b="0" lang="en-US" sz="67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2"/>
          <p:cNvSpPr/>
          <p:nvPr/>
        </p:nvSpPr>
        <p:spPr>
          <a:xfrm>
            <a:off x="1465560" y="4822200"/>
            <a:ext cx="4934880" cy="452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Employee Document Expiry Tracking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Geo-Fenced Attendance System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KPI Management Framework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Annual Leave Allocation (v15)</a:t>
            </a:r>
            <a:endParaRPr b="0" lang="en-US" sz="2320" spc="-1" strike="noStrike">
              <a:latin typeface="Arial"/>
            </a:endParaRPr>
          </a:p>
          <a:p>
            <a:pPr>
              <a:lnSpc>
                <a:spcPts val="3957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81" name="Freeform 3"/>
          <p:cNvSpPr/>
          <p:nvPr/>
        </p:nvSpPr>
        <p:spPr>
          <a:xfrm>
            <a:off x="3243600" y="3781440"/>
            <a:ext cx="1104120" cy="1078560"/>
          </a:xfrm>
          <a:custGeom>
            <a:avLst/>
            <a:gdLst/>
            <a:ahLst/>
            <a:rect l="l" t="t" r="r" b="b"/>
            <a:pathLst>
              <a:path w="1105081" h="1079731">
                <a:moveTo>
                  <a:pt x="0" y="0"/>
                </a:moveTo>
                <a:lnTo>
                  <a:pt x="1105081" y="0"/>
                </a:lnTo>
                <a:lnTo>
                  <a:pt x="1105081" y="1079732"/>
                </a:lnTo>
                <a:lnTo>
                  <a:pt x="0" y="107973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TextBox 4"/>
          <p:cNvSpPr/>
          <p:nvPr/>
        </p:nvSpPr>
        <p:spPr>
          <a:xfrm>
            <a:off x="3617280" y="3789720"/>
            <a:ext cx="37584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279"/>
              </a:lnSpc>
              <a:buNone/>
            </a:pPr>
            <a:r>
              <a:rPr b="1" lang="en-US" sz="5200" spc="-1" strike="noStrike">
                <a:solidFill>
                  <a:srgbClr val="fafafa"/>
                </a:solidFill>
                <a:latin typeface="Open Sans Bold"/>
                <a:ea typeface="Open Sans Bold"/>
              </a:rPr>
              <a:t>1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83" name="Freeform 5"/>
          <p:cNvSpPr/>
          <p:nvPr/>
        </p:nvSpPr>
        <p:spPr>
          <a:xfrm>
            <a:off x="1890000" y="9119160"/>
            <a:ext cx="1576800" cy="24480"/>
          </a:xfrm>
          <a:custGeom>
            <a:avLst/>
            <a:gdLst/>
            <a:ahLst/>
            <a:rect l="l" t="t" r="r" b="b"/>
            <a:pathLst>
              <a:path w="1578007" h="25643">
                <a:moveTo>
                  <a:pt x="0" y="0"/>
                </a:moveTo>
                <a:lnTo>
                  <a:pt x="1578007" y="0"/>
                </a:lnTo>
                <a:lnTo>
                  <a:pt x="1578007" y="25642"/>
                </a:lnTo>
                <a:lnTo>
                  <a:pt x="0" y="2564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TextBox 6"/>
          <p:cNvSpPr/>
          <p:nvPr/>
        </p:nvSpPr>
        <p:spPr>
          <a:xfrm>
            <a:off x="6578640" y="4822200"/>
            <a:ext cx="5765400" cy="50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Administrative Decision Workflows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Employee Training Management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Custom Contract Fields Extension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HR Policy Portal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Workforce Notification System</a:t>
            </a:r>
            <a:endParaRPr b="0" lang="en-US" sz="2320" spc="-1" strike="noStrike">
              <a:latin typeface="Arial"/>
            </a:endParaRPr>
          </a:p>
          <a:p>
            <a:pPr>
              <a:lnSpc>
                <a:spcPts val="3957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ts val="3957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85" name="Freeform 7"/>
          <p:cNvSpPr/>
          <p:nvPr/>
        </p:nvSpPr>
        <p:spPr>
          <a:xfrm>
            <a:off x="8393400" y="3781440"/>
            <a:ext cx="1104120" cy="1078560"/>
          </a:xfrm>
          <a:custGeom>
            <a:avLst/>
            <a:gdLst/>
            <a:ahLst/>
            <a:rect l="l" t="t" r="r" b="b"/>
            <a:pathLst>
              <a:path w="1105081" h="1079731">
                <a:moveTo>
                  <a:pt x="0" y="0"/>
                </a:moveTo>
                <a:lnTo>
                  <a:pt x="1105081" y="0"/>
                </a:lnTo>
                <a:lnTo>
                  <a:pt x="1105081" y="1079732"/>
                </a:lnTo>
                <a:lnTo>
                  <a:pt x="0" y="107973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TextBox 8"/>
          <p:cNvSpPr/>
          <p:nvPr/>
        </p:nvSpPr>
        <p:spPr>
          <a:xfrm>
            <a:off x="8776440" y="3789720"/>
            <a:ext cx="37584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279"/>
              </a:lnSpc>
              <a:buNone/>
            </a:pPr>
            <a:r>
              <a:rPr b="1" lang="en-US" sz="5200" spc="-1" strike="noStrike">
                <a:solidFill>
                  <a:srgbClr val="fafafa"/>
                </a:solidFill>
                <a:latin typeface="Open Sans Bold"/>
                <a:ea typeface="Open Sans Bold"/>
              </a:rPr>
              <a:t>2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87" name="Freeform 9"/>
          <p:cNvSpPr/>
          <p:nvPr/>
        </p:nvSpPr>
        <p:spPr>
          <a:xfrm>
            <a:off x="7086600" y="9119160"/>
            <a:ext cx="1576800" cy="24480"/>
          </a:xfrm>
          <a:custGeom>
            <a:avLst/>
            <a:gdLst/>
            <a:ahLst/>
            <a:rect l="l" t="t" r="r" b="b"/>
            <a:pathLst>
              <a:path w="1578007" h="25643">
                <a:moveTo>
                  <a:pt x="0" y="0"/>
                </a:moveTo>
                <a:lnTo>
                  <a:pt x="1578008" y="0"/>
                </a:lnTo>
                <a:lnTo>
                  <a:pt x="1578008" y="25642"/>
                </a:lnTo>
                <a:lnTo>
                  <a:pt x="0" y="2564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TextBox 10"/>
          <p:cNvSpPr/>
          <p:nvPr/>
        </p:nvSpPr>
        <p:spPr>
          <a:xfrm>
            <a:off x="12034800" y="4834080"/>
            <a:ext cx="5109840" cy="40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Payroll Identification System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Employee Profile Locking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HR Process Custom Fields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Administrative Change Management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Multi-Company HR Policies</a:t>
            </a:r>
            <a:endParaRPr b="0" lang="en-US" sz="2320" spc="-1" strike="noStrike">
              <a:latin typeface="Arial"/>
            </a:endParaRPr>
          </a:p>
          <a:p>
            <a:pPr>
              <a:lnSpc>
                <a:spcPts val="3957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89" name="Freeform 11"/>
          <p:cNvSpPr/>
          <p:nvPr/>
        </p:nvSpPr>
        <p:spPr>
          <a:xfrm>
            <a:off x="13542840" y="3781440"/>
            <a:ext cx="1104120" cy="1078560"/>
          </a:xfrm>
          <a:custGeom>
            <a:avLst/>
            <a:gdLst/>
            <a:ahLst/>
            <a:rect l="l" t="t" r="r" b="b"/>
            <a:pathLst>
              <a:path w="1105081" h="1079731">
                <a:moveTo>
                  <a:pt x="0" y="0"/>
                </a:moveTo>
                <a:lnTo>
                  <a:pt x="1105081" y="0"/>
                </a:lnTo>
                <a:lnTo>
                  <a:pt x="1105081" y="1079732"/>
                </a:lnTo>
                <a:lnTo>
                  <a:pt x="0" y="107973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TextBox 12"/>
          <p:cNvSpPr/>
          <p:nvPr/>
        </p:nvSpPr>
        <p:spPr>
          <a:xfrm>
            <a:off x="13935240" y="3789720"/>
            <a:ext cx="37584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279"/>
              </a:lnSpc>
              <a:buNone/>
            </a:pPr>
            <a:r>
              <a:rPr b="1" lang="en-US" sz="5200" spc="-1" strike="noStrike">
                <a:solidFill>
                  <a:srgbClr val="fafafa"/>
                </a:solidFill>
                <a:latin typeface="Open Sans Bold"/>
                <a:ea typeface="Open Sans Bold"/>
              </a:rPr>
              <a:t>3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91" name="Freeform 13"/>
          <p:cNvSpPr/>
          <p:nvPr/>
        </p:nvSpPr>
        <p:spPr>
          <a:xfrm>
            <a:off x="12367440" y="9059400"/>
            <a:ext cx="1576800" cy="24480"/>
          </a:xfrm>
          <a:custGeom>
            <a:avLst/>
            <a:gdLst/>
            <a:ahLst/>
            <a:rect l="l" t="t" r="r" b="b"/>
            <a:pathLst>
              <a:path w="1578007" h="25643">
                <a:moveTo>
                  <a:pt x="0" y="0"/>
                </a:moveTo>
                <a:lnTo>
                  <a:pt x="1578007" y="0"/>
                </a:lnTo>
                <a:lnTo>
                  <a:pt x="1578007" y="25642"/>
                </a:lnTo>
                <a:lnTo>
                  <a:pt x="0" y="2564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TextBox 14"/>
          <p:cNvSpPr/>
          <p:nvPr/>
        </p:nvSpPr>
        <p:spPr>
          <a:xfrm>
            <a:off x="4890600" y="1381320"/>
            <a:ext cx="8496360" cy="34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866"/>
              </a:lnSpc>
              <a:buNone/>
            </a:pPr>
            <a:r>
              <a:rPr b="1" lang="en-US" sz="6790" spc="-1" strike="noStrike">
                <a:solidFill>
                  <a:srgbClr val="000000"/>
                </a:solidFill>
                <a:latin typeface="Poppins Bold"/>
                <a:ea typeface="Poppins Bold"/>
              </a:rPr>
              <a:t>HR Management Suite (14 Modules)</a:t>
            </a:r>
            <a:endParaRPr b="0" lang="en-US" sz="6790" spc="-1" strike="noStrike">
              <a:latin typeface="Arial"/>
            </a:endParaRPr>
          </a:p>
          <a:p>
            <a:pPr algn="ctr">
              <a:lnSpc>
                <a:spcPts val="6866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93" name="Freeform 15"/>
          <p:cNvSpPr/>
          <p:nvPr/>
        </p:nvSpPr>
        <p:spPr>
          <a:xfrm rot="1364400">
            <a:off x="12372480" y="1187640"/>
            <a:ext cx="939240" cy="576000"/>
          </a:xfrm>
          <a:custGeom>
            <a:avLst/>
            <a:gdLst/>
            <a:ahLst/>
            <a:rect l="l" t="t" r="r" b="b"/>
            <a:pathLst>
              <a:path w="940373" h="577154">
                <a:moveTo>
                  <a:pt x="0" y="0"/>
                </a:moveTo>
                <a:lnTo>
                  <a:pt x="940372" y="0"/>
                </a:lnTo>
                <a:lnTo>
                  <a:pt x="940372" y="577154"/>
                </a:lnTo>
                <a:lnTo>
                  <a:pt x="0" y="5771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Freeform 16"/>
          <p:cNvSpPr/>
          <p:nvPr/>
        </p:nvSpPr>
        <p:spPr>
          <a:xfrm>
            <a:off x="8284680" y="8974080"/>
            <a:ext cx="1717560" cy="716400"/>
          </a:xfrm>
          <a:custGeom>
            <a:avLst/>
            <a:gdLst/>
            <a:ahLst/>
            <a:rect l="l" t="t" r="r" b="b"/>
            <a:pathLst>
              <a:path w="1718579" h="717507">
                <a:moveTo>
                  <a:pt x="0" y="0"/>
                </a:moveTo>
                <a:lnTo>
                  <a:pt x="1718580" y="0"/>
                </a:lnTo>
                <a:lnTo>
                  <a:pt x="1718580" y="717507"/>
                </a:lnTo>
                <a:lnTo>
                  <a:pt x="0" y="71750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Freeform 17"/>
          <p:cNvSpPr/>
          <p:nvPr/>
        </p:nvSpPr>
        <p:spPr>
          <a:xfrm>
            <a:off x="16396560" y="8850240"/>
            <a:ext cx="1986840" cy="1529640"/>
          </a:xfrm>
          <a:custGeom>
            <a:avLst/>
            <a:gdLst/>
            <a:ahLst/>
            <a:rect l="l" t="t" r="r" b="b"/>
            <a:pathLst>
              <a:path w="1987760" h="1530575">
                <a:moveTo>
                  <a:pt x="0" y="0"/>
                </a:moveTo>
                <a:lnTo>
                  <a:pt x="1987760" y="0"/>
                </a:lnTo>
                <a:lnTo>
                  <a:pt x="1987760" y="1530575"/>
                </a:lnTo>
                <a:lnTo>
                  <a:pt x="0" y="153057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Freeform 18"/>
          <p:cNvSpPr/>
          <p:nvPr/>
        </p:nvSpPr>
        <p:spPr>
          <a:xfrm flipV="1" rot="5400000">
            <a:off x="-303120" y="-679320"/>
            <a:ext cx="2228760" cy="2862360"/>
          </a:xfrm>
          <a:custGeom>
            <a:avLst/>
            <a:gdLst/>
            <a:ahLst/>
            <a:rect l="l" t="t" r="r" b="b"/>
            <a:pathLst>
              <a:path w="2229916" h="2863456">
                <a:moveTo>
                  <a:pt x="0" y="2863456"/>
                </a:moveTo>
                <a:lnTo>
                  <a:pt x="2229916" y="2863456"/>
                </a:lnTo>
                <a:lnTo>
                  <a:pt x="2229916" y="0"/>
                </a:lnTo>
                <a:lnTo>
                  <a:pt x="0" y="0"/>
                </a:lnTo>
                <a:lnTo>
                  <a:pt x="0" y="2863456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Freeform 19"/>
          <p:cNvSpPr/>
          <p:nvPr/>
        </p:nvSpPr>
        <p:spPr>
          <a:xfrm rot="18775200">
            <a:off x="47520" y="9289800"/>
            <a:ext cx="1526400" cy="1526400"/>
          </a:xfrm>
          <a:custGeom>
            <a:avLst/>
            <a:gdLst/>
            <a:ahLst/>
            <a:rect l="l" t="t" r="r" b="b"/>
            <a:pathLst>
              <a:path w="1527340" h="1527340">
                <a:moveTo>
                  <a:pt x="0" y="0"/>
                </a:moveTo>
                <a:lnTo>
                  <a:pt x="1527340" y="0"/>
                </a:lnTo>
                <a:lnTo>
                  <a:pt x="1527340" y="1527340"/>
                </a:lnTo>
                <a:lnTo>
                  <a:pt x="0" y="15273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8" name="Group 20"/>
          <p:cNvGrpSpPr/>
          <p:nvPr/>
        </p:nvGrpSpPr>
        <p:grpSpPr>
          <a:xfrm>
            <a:off x="16311600" y="1027440"/>
            <a:ext cx="864000" cy="1675440"/>
            <a:chOff x="16311600" y="1027440"/>
            <a:chExt cx="864000" cy="1675440"/>
          </a:xfrm>
        </p:grpSpPr>
        <p:sp>
          <p:nvSpPr>
            <p:cNvPr id="99" name="Freeform 21"/>
            <p:cNvSpPr/>
            <p:nvPr/>
          </p:nvSpPr>
          <p:spPr>
            <a:xfrm flipH="1" flipV="1" rot="7948200">
              <a:off x="16306560" y="2127240"/>
              <a:ext cx="910800" cy="286560"/>
            </a:xfrm>
            <a:custGeom>
              <a:avLst/>
              <a:gdLst/>
              <a:ahLst/>
              <a:rect l="l" t="t" r="r" b="b"/>
              <a:pathLst>
                <a:path w="1216492" h="383387">
                  <a:moveTo>
                    <a:pt x="1216492" y="383386"/>
                  </a:moveTo>
                  <a:lnTo>
                    <a:pt x="0" y="383386"/>
                  </a:lnTo>
                  <a:lnTo>
                    <a:pt x="0" y="0"/>
                  </a:lnTo>
                  <a:lnTo>
                    <a:pt x="1216492" y="0"/>
                  </a:lnTo>
                  <a:lnTo>
                    <a:pt x="1216492" y="383386"/>
                  </a:lnTo>
                  <a:close/>
                </a:path>
              </a:pathLst>
            </a:custGeom>
            <a:blipFill rotWithShape="0">
              <a:blip r:embed="rId12">
                <a:alphaModFix amt="50000"/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Freeform 22"/>
            <p:cNvSpPr/>
            <p:nvPr/>
          </p:nvSpPr>
          <p:spPr>
            <a:xfrm flipH="1" flipV="1" rot="7948200">
              <a:off x="16286760" y="1722960"/>
              <a:ext cx="910800" cy="286560"/>
            </a:xfrm>
            <a:custGeom>
              <a:avLst/>
              <a:gdLst/>
              <a:ahLst/>
              <a:rect l="l" t="t" r="r" b="b"/>
              <a:pathLst>
                <a:path w="1216492" h="383387">
                  <a:moveTo>
                    <a:pt x="1216492" y="383387"/>
                  </a:moveTo>
                  <a:lnTo>
                    <a:pt x="0" y="383387"/>
                  </a:lnTo>
                  <a:lnTo>
                    <a:pt x="0" y="0"/>
                  </a:lnTo>
                  <a:lnTo>
                    <a:pt x="1216492" y="0"/>
                  </a:lnTo>
                  <a:lnTo>
                    <a:pt x="1216492" y="383387"/>
                  </a:lnTo>
                  <a:close/>
                </a:path>
              </a:pathLst>
            </a:custGeom>
            <a:blipFill rotWithShape="0">
              <a:blip r:embed="rId13">
                <a:alphaModFix amt="50000"/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Freeform 23"/>
            <p:cNvSpPr/>
            <p:nvPr/>
          </p:nvSpPr>
          <p:spPr>
            <a:xfrm flipH="1" flipV="1" rot="7948200">
              <a:off x="16268760" y="1316880"/>
              <a:ext cx="910800" cy="286560"/>
            </a:xfrm>
            <a:custGeom>
              <a:avLst/>
              <a:gdLst/>
              <a:ahLst/>
              <a:rect l="l" t="t" r="r" b="b"/>
              <a:pathLst>
                <a:path w="1216492" h="383387">
                  <a:moveTo>
                    <a:pt x="1216492" y="383386"/>
                  </a:moveTo>
                  <a:lnTo>
                    <a:pt x="0" y="383386"/>
                  </a:lnTo>
                  <a:lnTo>
                    <a:pt x="0" y="0"/>
                  </a:lnTo>
                  <a:lnTo>
                    <a:pt x="1216492" y="0"/>
                  </a:lnTo>
                  <a:lnTo>
                    <a:pt x="1216492" y="383386"/>
                  </a:lnTo>
                  <a:close/>
                </a:path>
              </a:pathLst>
            </a:custGeom>
            <a:blipFill rotWithShape="0">
              <a:blip r:embed="rId14">
                <a:alphaModFix amt="50000"/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2" name="TextBox 24"/>
          <p:cNvSpPr/>
          <p:nvPr/>
        </p:nvSpPr>
        <p:spPr>
          <a:xfrm>
            <a:off x="9139320" y="2518200"/>
            <a:ext cx="8280" cy="97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2"/>
          <p:cNvSpPr/>
          <p:nvPr/>
        </p:nvSpPr>
        <p:spPr>
          <a:xfrm>
            <a:off x="1891080" y="4822200"/>
            <a:ext cx="4737960" cy="351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Negative Stock Management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Multi-Warehouse Control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Stock Request System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Serial Number Tracking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Advanced Location Routing</a:t>
            </a:r>
            <a:endParaRPr b="0" lang="en-US" sz="2320" spc="-1" strike="noStrike">
              <a:latin typeface="Arial"/>
            </a:endParaRPr>
          </a:p>
        </p:txBody>
      </p:sp>
      <p:sp>
        <p:nvSpPr>
          <p:cNvPr id="104" name="Freeform 3"/>
          <p:cNvSpPr/>
          <p:nvPr/>
        </p:nvSpPr>
        <p:spPr>
          <a:xfrm>
            <a:off x="3243600" y="3781440"/>
            <a:ext cx="1104120" cy="1078560"/>
          </a:xfrm>
          <a:custGeom>
            <a:avLst/>
            <a:gdLst/>
            <a:ahLst/>
            <a:rect l="l" t="t" r="r" b="b"/>
            <a:pathLst>
              <a:path w="1105081" h="1079731">
                <a:moveTo>
                  <a:pt x="0" y="0"/>
                </a:moveTo>
                <a:lnTo>
                  <a:pt x="1105081" y="0"/>
                </a:lnTo>
                <a:lnTo>
                  <a:pt x="1105081" y="1079732"/>
                </a:lnTo>
                <a:lnTo>
                  <a:pt x="0" y="107973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TextBox 4"/>
          <p:cNvSpPr/>
          <p:nvPr/>
        </p:nvSpPr>
        <p:spPr>
          <a:xfrm>
            <a:off x="3617280" y="3789720"/>
            <a:ext cx="37584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279"/>
              </a:lnSpc>
              <a:buNone/>
            </a:pPr>
            <a:r>
              <a:rPr b="1" lang="en-US" sz="5200" spc="-1" strike="noStrike">
                <a:solidFill>
                  <a:srgbClr val="fafafa"/>
                </a:solidFill>
                <a:latin typeface="Open Sans Bold"/>
                <a:ea typeface="Open Sans Bold"/>
              </a:rPr>
              <a:t>1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06" name="Freeform 5"/>
          <p:cNvSpPr/>
          <p:nvPr/>
        </p:nvSpPr>
        <p:spPr>
          <a:xfrm>
            <a:off x="1891080" y="8564400"/>
            <a:ext cx="1576800" cy="24480"/>
          </a:xfrm>
          <a:custGeom>
            <a:avLst/>
            <a:gdLst/>
            <a:ahLst/>
            <a:rect l="l" t="t" r="r" b="b"/>
            <a:pathLst>
              <a:path w="1578007" h="25643">
                <a:moveTo>
                  <a:pt x="0" y="0"/>
                </a:moveTo>
                <a:lnTo>
                  <a:pt x="1578007" y="0"/>
                </a:lnTo>
                <a:lnTo>
                  <a:pt x="1578007" y="25642"/>
                </a:lnTo>
                <a:lnTo>
                  <a:pt x="0" y="2564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Freeform 6"/>
          <p:cNvSpPr/>
          <p:nvPr/>
        </p:nvSpPr>
        <p:spPr>
          <a:xfrm>
            <a:off x="7040520" y="8564400"/>
            <a:ext cx="1576800" cy="24480"/>
          </a:xfrm>
          <a:custGeom>
            <a:avLst/>
            <a:gdLst/>
            <a:ahLst/>
            <a:rect l="l" t="t" r="r" b="b"/>
            <a:pathLst>
              <a:path w="1578007" h="25643">
                <a:moveTo>
                  <a:pt x="0" y="0"/>
                </a:moveTo>
                <a:lnTo>
                  <a:pt x="1578008" y="0"/>
                </a:lnTo>
                <a:lnTo>
                  <a:pt x="1578008" y="25642"/>
                </a:lnTo>
                <a:lnTo>
                  <a:pt x="0" y="2564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TextBox 7"/>
          <p:cNvSpPr/>
          <p:nvPr/>
        </p:nvSpPr>
        <p:spPr>
          <a:xfrm>
            <a:off x="3994200" y="1196280"/>
            <a:ext cx="8868240" cy="34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866"/>
              </a:lnSpc>
              <a:buNone/>
            </a:pPr>
            <a:r>
              <a:rPr b="1" lang="en-US" sz="6790" spc="-1" strike="noStrike">
                <a:solidFill>
                  <a:srgbClr val="000000"/>
                </a:solidFill>
                <a:latin typeface="Poppins Bold"/>
                <a:ea typeface="Poppins Bold"/>
              </a:rPr>
              <a:t> </a:t>
            </a:r>
            <a:r>
              <a:rPr b="1" lang="en-US" sz="6790" spc="-1" strike="noStrike">
                <a:solidFill>
                  <a:srgbClr val="000000"/>
                </a:solidFill>
                <a:latin typeface="Poppins Bold"/>
                <a:ea typeface="Poppins Bold"/>
              </a:rPr>
              <a:t>Inventory Mastery (13 Modules)</a:t>
            </a:r>
            <a:endParaRPr b="0" lang="en-US" sz="6790" spc="-1" strike="noStrike">
              <a:latin typeface="Arial"/>
            </a:endParaRPr>
          </a:p>
          <a:p>
            <a:pPr algn="ctr">
              <a:lnSpc>
                <a:spcPts val="6866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09" name="Freeform 8"/>
          <p:cNvSpPr/>
          <p:nvPr/>
        </p:nvSpPr>
        <p:spPr>
          <a:xfrm rot="1364400">
            <a:off x="11963520" y="1130760"/>
            <a:ext cx="939240" cy="576000"/>
          </a:xfrm>
          <a:custGeom>
            <a:avLst/>
            <a:gdLst/>
            <a:ahLst/>
            <a:rect l="l" t="t" r="r" b="b"/>
            <a:pathLst>
              <a:path w="940373" h="577154">
                <a:moveTo>
                  <a:pt x="0" y="0"/>
                </a:moveTo>
                <a:lnTo>
                  <a:pt x="940373" y="0"/>
                </a:lnTo>
                <a:lnTo>
                  <a:pt x="940373" y="577153"/>
                </a:lnTo>
                <a:lnTo>
                  <a:pt x="0" y="57715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Freeform 9"/>
          <p:cNvSpPr/>
          <p:nvPr/>
        </p:nvSpPr>
        <p:spPr>
          <a:xfrm rot="18775200">
            <a:off x="47520" y="9289800"/>
            <a:ext cx="1526400" cy="1526400"/>
          </a:xfrm>
          <a:custGeom>
            <a:avLst/>
            <a:gdLst/>
            <a:ahLst/>
            <a:rect l="l" t="t" r="r" b="b"/>
            <a:pathLst>
              <a:path w="1527340" h="1527340">
                <a:moveTo>
                  <a:pt x="0" y="0"/>
                </a:moveTo>
                <a:lnTo>
                  <a:pt x="1527340" y="0"/>
                </a:lnTo>
                <a:lnTo>
                  <a:pt x="1527340" y="1527340"/>
                </a:lnTo>
                <a:lnTo>
                  <a:pt x="0" y="15273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Freeform 10"/>
          <p:cNvSpPr/>
          <p:nvPr/>
        </p:nvSpPr>
        <p:spPr>
          <a:xfrm>
            <a:off x="8284680" y="8974080"/>
            <a:ext cx="1717560" cy="716400"/>
          </a:xfrm>
          <a:custGeom>
            <a:avLst/>
            <a:gdLst/>
            <a:ahLst/>
            <a:rect l="l" t="t" r="r" b="b"/>
            <a:pathLst>
              <a:path w="1718579" h="717507">
                <a:moveTo>
                  <a:pt x="0" y="0"/>
                </a:moveTo>
                <a:lnTo>
                  <a:pt x="1718580" y="0"/>
                </a:lnTo>
                <a:lnTo>
                  <a:pt x="1718580" y="717507"/>
                </a:lnTo>
                <a:lnTo>
                  <a:pt x="0" y="71750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Freeform 11"/>
          <p:cNvSpPr/>
          <p:nvPr/>
        </p:nvSpPr>
        <p:spPr>
          <a:xfrm flipV="1" rot="5400000">
            <a:off x="316800" y="-293040"/>
            <a:ext cx="2228760" cy="2862360"/>
          </a:xfrm>
          <a:custGeom>
            <a:avLst/>
            <a:gdLst/>
            <a:ahLst/>
            <a:rect l="l" t="t" r="r" b="b"/>
            <a:pathLst>
              <a:path w="2229916" h="2863456">
                <a:moveTo>
                  <a:pt x="0" y="2863456"/>
                </a:moveTo>
                <a:lnTo>
                  <a:pt x="2229916" y="2863456"/>
                </a:lnTo>
                <a:lnTo>
                  <a:pt x="2229916" y="0"/>
                </a:lnTo>
                <a:lnTo>
                  <a:pt x="0" y="0"/>
                </a:lnTo>
                <a:lnTo>
                  <a:pt x="0" y="2863456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Freeform 12"/>
          <p:cNvSpPr/>
          <p:nvPr/>
        </p:nvSpPr>
        <p:spPr>
          <a:xfrm>
            <a:off x="16184880" y="8763480"/>
            <a:ext cx="2198520" cy="1692360"/>
          </a:xfrm>
          <a:custGeom>
            <a:avLst/>
            <a:gdLst/>
            <a:ahLst/>
            <a:rect l="l" t="t" r="r" b="b"/>
            <a:pathLst>
              <a:path w="2199491" h="1693608">
                <a:moveTo>
                  <a:pt x="0" y="0"/>
                </a:moveTo>
                <a:lnTo>
                  <a:pt x="2199492" y="0"/>
                </a:lnTo>
                <a:lnTo>
                  <a:pt x="2199492" y="1693608"/>
                </a:lnTo>
                <a:lnTo>
                  <a:pt x="0" y="16936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TextBox 13"/>
          <p:cNvSpPr/>
          <p:nvPr/>
        </p:nvSpPr>
        <p:spPr>
          <a:xfrm>
            <a:off x="7050240" y="4899240"/>
            <a:ext cx="4608000" cy="452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Cycle Counting Module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Inventory Valuation Extensions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Stock Movement Analytics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Scrap Management System</a:t>
            </a:r>
            <a:endParaRPr b="0" lang="en-US" sz="2320" spc="-1" strike="noStrike">
              <a:latin typeface="Arial"/>
            </a:endParaRPr>
          </a:p>
          <a:p>
            <a:pPr>
              <a:lnSpc>
                <a:spcPts val="3957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ts val="3957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5" name="Freeform 14"/>
          <p:cNvSpPr/>
          <p:nvPr/>
        </p:nvSpPr>
        <p:spPr>
          <a:xfrm>
            <a:off x="8393400" y="3781440"/>
            <a:ext cx="1104120" cy="1078560"/>
          </a:xfrm>
          <a:custGeom>
            <a:avLst/>
            <a:gdLst/>
            <a:ahLst/>
            <a:rect l="l" t="t" r="r" b="b"/>
            <a:pathLst>
              <a:path w="1105081" h="1079731">
                <a:moveTo>
                  <a:pt x="0" y="0"/>
                </a:moveTo>
                <a:lnTo>
                  <a:pt x="1105081" y="0"/>
                </a:lnTo>
                <a:lnTo>
                  <a:pt x="1105081" y="1079732"/>
                </a:lnTo>
                <a:lnTo>
                  <a:pt x="0" y="107973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TextBox 15"/>
          <p:cNvSpPr/>
          <p:nvPr/>
        </p:nvSpPr>
        <p:spPr>
          <a:xfrm>
            <a:off x="8776440" y="3789720"/>
            <a:ext cx="37584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279"/>
              </a:lnSpc>
              <a:buNone/>
            </a:pPr>
            <a:r>
              <a:rPr b="1" lang="en-US" sz="5200" spc="-1" strike="noStrike">
                <a:solidFill>
                  <a:srgbClr val="fafafa"/>
                </a:solidFill>
                <a:latin typeface="Open Sans Bold"/>
                <a:ea typeface="Open Sans Bold"/>
              </a:rPr>
              <a:t>2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17" name="TextBox 16"/>
          <p:cNvSpPr/>
          <p:nvPr/>
        </p:nvSpPr>
        <p:spPr>
          <a:xfrm>
            <a:off x="12256200" y="4899240"/>
            <a:ext cx="4202640" cy="40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Cross-Docking Features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Lot Expiration Alerts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Inventory Accuracy Reports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Mobile Scanning Integration</a:t>
            </a:r>
            <a:endParaRPr b="0" lang="en-US" sz="2320" spc="-1" strike="noStrike">
              <a:latin typeface="Arial"/>
            </a:endParaRPr>
          </a:p>
          <a:p>
            <a:pPr>
              <a:lnSpc>
                <a:spcPts val="3957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8" name="Freeform 17"/>
          <p:cNvSpPr/>
          <p:nvPr/>
        </p:nvSpPr>
        <p:spPr>
          <a:xfrm>
            <a:off x="13542840" y="3781440"/>
            <a:ext cx="1104120" cy="1078560"/>
          </a:xfrm>
          <a:custGeom>
            <a:avLst/>
            <a:gdLst/>
            <a:ahLst/>
            <a:rect l="l" t="t" r="r" b="b"/>
            <a:pathLst>
              <a:path w="1105081" h="1079731">
                <a:moveTo>
                  <a:pt x="0" y="0"/>
                </a:moveTo>
                <a:lnTo>
                  <a:pt x="1105081" y="0"/>
                </a:lnTo>
                <a:lnTo>
                  <a:pt x="1105081" y="1079732"/>
                </a:lnTo>
                <a:lnTo>
                  <a:pt x="0" y="107973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Freeform 18"/>
          <p:cNvSpPr/>
          <p:nvPr/>
        </p:nvSpPr>
        <p:spPr>
          <a:xfrm>
            <a:off x="12189960" y="8564400"/>
            <a:ext cx="1576800" cy="24480"/>
          </a:xfrm>
          <a:custGeom>
            <a:avLst/>
            <a:gdLst/>
            <a:ahLst/>
            <a:rect l="l" t="t" r="r" b="b"/>
            <a:pathLst>
              <a:path w="1578007" h="25643">
                <a:moveTo>
                  <a:pt x="0" y="0"/>
                </a:moveTo>
                <a:lnTo>
                  <a:pt x="1578007" y="0"/>
                </a:lnTo>
                <a:lnTo>
                  <a:pt x="1578007" y="25642"/>
                </a:lnTo>
                <a:lnTo>
                  <a:pt x="0" y="2564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TextBox 19"/>
          <p:cNvSpPr/>
          <p:nvPr/>
        </p:nvSpPr>
        <p:spPr>
          <a:xfrm>
            <a:off x="13935240" y="3789720"/>
            <a:ext cx="37584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279"/>
              </a:lnSpc>
              <a:buNone/>
            </a:pPr>
            <a:r>
              <a:rPr b="1" lang="en-US" sz="5200" spc="-1" strike="noStrike">
                <a:solidFill>
                  <a:srgbClr val="fafafa"/>
                </a:solidFill>
                <a:latin typeface="Open Sans Bold"/>
                <a:ea typeface="Open Sans Bold"/>
              </a:rPr>
              <a:t>3</a:t>
            </a:r>
            <a:endParaRPr b="0" lang="en-US" sz="5200" spc="-1" strike="noStrike">
              <a:latin typeface="Arial"/>
            </a:endParaRPr>
          </a:p>
        </p:txBody>
      </p:sp>
      <p:grpSp>
        <p:nvGrpSpPr>
          <p:cNvPr id="121" name="Group 20"/>
          <p:cNvGrpSpPr/>
          <p:nvPr/>
        </p:nvGrpSpPr>
        <p:grpSpPr>
          <a:xfrm>
            <a:off x="16311600" y="1027440"/>
            <a:ext cx="864000" cy="1675440"/>
            <a:chOff x="16311600" y="1027440"/>
            <a:chExt cx="864000" cy="1675440"/>
          </a:xfrm>
        </p:grpSpPr>
        <p:sp>
          <p:nvSpPr>
            <p:cNvPr id="122" name="Freeform 21"/>
            <p:cNvSpPr/>
            <p:nvPr/>
          </p:nvSpPr>
          <p:spPr>
            <a:xfrm flipH="1" flipV="1" rot="7948200">
              <a:off x="16306560" y="2127240"/>
              <a:ext cx="910800" cy="286560"/>
            </a:xfrm>
            <a:custGeom>
              <a:avLst/>
              <a:gdLst/>
              <a:ahLst/>
              <a:rect l="l" t="t" r="r" b="b"/>
              <a:pathLst>
                <a:path w="1216492" h="383387">
                  <a:moveTo>
                    <a:pt x="1216492" y="383386"/>
                  </a:moveTo>
                  <a:lnTo>
                    <a:pt x="0" y="383386"/>
                  </a:lnTo>
                  <a:lnTo>
                    <a:pt x="0" y="0"/>
                  </a:lnTo>
                  <a:lnTo>
                    <a:pt x="1216492" y="0"/>
                  </a:lnTo>
                  <a:lnTo>
                    <a:pt x="1216492" y="383386"/>
                  </a:lnTo>
                  <a:close/>
                </a:path>
              </a:pathLst>
            </a:custGeom>
            <a:blipFill rotWithShape="0">
              <a:blip r:embed="rId12">
                <a:alphaModFix amt="50000"/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Freeform 22"/>
            <p:cNvSpPr/>
            <p:nvPr/>
          </p:nvSpPr>
          <p:spPr>
            <a:xfrm flipH="1" flipV="1" rot="7948200">
              <a:off x="16286760" y="1722960"/>
              <a:ext cx="910800" cy="286560"/>
            </a:xfrm>
            <a:custGeom>
              <a:avLst/>
              <a:gdLst/>
              <a:ahLst/>
              <a:rect l="l" t="t" r="r" b="b"/>
              <a:pathLst>
                <a:path w="1216492" h="383387">
                  <a:moveTo>
                    <a:pt x="1216492" y="383387"/>
                  </a:moveTo>
                  <a:lnTo>
                    <a:pt x="0" y="383387"/>
                  </a:lnTo>
                  <a:lnTo>
                    <a:pt x="0" y="0"/>
                  </a:lnTo>
                  <a:lnTo>
                    <a:pt x="1216492" y="0"/>
                  </a:lnTo>
                  <a:lnTo>
                    <a:pt x="1216492" y="383387"/>
                  </a:lnTo>
                  <a:close/>
                </a:path>
              </a:pathLst>
            </a:custGeom>
            <a:blipFill rotWithShape="0">
              <a:blip r:embed="rId13">
                <a:alphaModFix amt="50000"/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Freeform 23"/>
            <p:cNvSpPr/>
            <p:nvPr/>
          </p:nvSpPr>
          <p:spPr>
            <a:xfrm flipH="1" flipV="1" rot="7948200">
              <a:off x="16268760" y="1316880"/>
              <a:ext cx="910800" cy="286560"/>
            </a:xfrm>
            <a:custGeom>
              <a:avLst/>
              <a:gdLst/>
              <a:ahLst/>
              <a:rect l="l" t="t" r="r" b="b"/>
              <a:pathLst>
                <a:path w="1216492" h="383387">
                  <a:moveTo>
                    <a:pt x="1216492" y="383386"/>
                  </a:moveTo>
                  <a:lnTo>
                    <a:pt x="0" y="383386"/>
                  </a:lnTo>
                  <a:lnTo>
                    <a:pt x="0" y="0"/>
                  </a:lnTo>
                  <a:lnTo>
                    <a:pt x="1216492" y="0"/>
                  </a:lnTo>
                  <a:lnTo>
                    <a:pt x="1216492" y="383386"/>
                  </a:lnTo>
                  <a:close/>
                </a:path>
              </a:pathLst>
            </a:custGeom>
            <a:blipFill rotWithShape="0">
              <a:blip r:embed="rId14">
                <a:alphaModFix amt="50000"/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2"/>
          <p:cNvSpPr/>
          <p:nvPr/>
        </p:nvSpPr>
        <p:spPr>
          <a:xfrm>
            <a:off x="816480" y="535320"/>
            <a:ext cx="7408080" cy="3542040"/>
          </a:xfrm>
          <a:custGeom>
            <a:avLst/>
            <a:gdLst/>
            <a:ahLst/>
            <a:rect l="l" t="t" r="r" b="b"/>
            <a:pathLst>
              <a:path w="7409219" h="3543047">
                <a:moveTo>
                  <a:pt x="0" y="0"/>
                </a:moveTo>
                <a:lnTo>
                  <a:pt x="7409220" y="0"/>
                </a:lnTo>
                <a:lnTo>
                  <a:pt x="7409220" y="3543047"/>
                </a:lnTo>
                <a:lnTo>
                  <a:pt x="0" y="354304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Freeform 3"/>
          <p:cNvSpPr/>
          <p:nvPr/>
        </p:nvSpPr>
        <p:spPr>
          <a:xfrm>
            <a:off x="816480" y="5680440"/>
            <a:ext cx="7620120" cy="3643200"/>
          </a:xfrm>
          <a:custGeom>
            <a:avLst/>
            <a:gdLst/>
            <a:ahLst/>
            <a:rect l="l" t="t" r="r" b="b"/>
            <a:pathLst>
              <a:path w="7621276" h="3644451">
                <a:moveTo>
                  <a:pt x="0" y="0"/>
                </a:moveTo>
                <a:lnTo>
                  <a:pt x="7621276" y="0"/>
                </a:lnTo>
                <a:lnTo>
                  <a:pt x="7621276" y="3644451"/>
                </a:lnTo>
                <a:lnTo>
                  <a:pt x="0" y="364445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Freeform 4"/>
          <p:cNvSpPr/>
          <p:nvPr/>
        </p:nvSpPr>
        <p:spPr>
          <a:xfrm>
            <a:off x="8674560" y="535320"/>
            <a:ext cx="9103680" cy="4352760"/>
          </a:xfrm>
          <a:custGeom>
            <a:avLst/>
            <a:gdLst/>
            <a:ahLst/>
            <a:rect l="l" t="t" r="r" b="b"/>
            <a:pathLst>
              <a:path w="9104827" h="4353877">
                <a:moveTo>
                  <a:pt x="0" y="0"/>
                </a:moveTo>
                <a:lnTo>
                  <a:pt x="9104827" y="0"/>
                </a:lnTo>
                <a:lnTo>
                  <a:pt x="9104827" y="4353876"/>
                </a:lnTo>
                <a:lnTo>
                  <a:pt x="0" y="43538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Freeform 5"/>
          <p:cNvSpPr/>
          <p:nvPr/>
        </p:nvSpPr>
        <p:spPr>
          <a:xfrm>
            <a:off x="9122040" y="7210440"/>
            <a:ext cx="8656200" cy="2113200"/>
          </a:xfrm>
          <a:custGeom>
            <a:avLst/>
            <a:gdLst/>
            <a:ahLst/>
            <a:rect l="l" t="t" r="r" b="b"/>
            <a:pathLst>
              <a:path w="8657239" h="2114441">
                <a:moveTo>
                  <a:pt x="0" y="0"/>
                </a:moveTo>
                <a:lnTo>
                  <a:pt x="8657240" y="0"/>
                </a:lnTo>
                <a:lnTo>
                  <a:pt x="8657240" y="2114441"/>
                </a:lnTo>
                <a:lnTo>
                  <a:pt x="0" y="21144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TextBox 6"/>
          <p:cNvSpPr/>
          <p:nvPr/>
        </p:nvSpPr>
        <p:spPr>
          <a:xfrm>
            <a:off x="9122040" y="5737680"/>
            <a:ext cx="8868240" cy="87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866"/>
              </a:lnSpc>
              <a:buNone/>
            </a:pPr>
            <a:r>
              <a:rPr b="1" lang="en-US" sz="6790" spc="-1" strike="noStrike">
                <a:solidFill>
                  <a:srgbClr val="000000"/>
                </a:solidFill>
                <a:latin typeface="Poppins Bold"/>
                <a:ea typeface="Poppins Bold"/>
              </a:rPr>
              <a:t>Odoo Projects</a:t>
            </a:r>
            <a:endParaRPr b="0" lang="en-US" sz="67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Freeform 2"/>
          <p:cNvSpPr/>
          <p:nvPr/>
        </p:nvSpPr>
        <p:spPr>
          <a:xfrm flipH="1" flipV="1">
            <a:off x="10217160" y="5943240"/>
            <a:ext cx="3403440" cy="3403440"/>
          </a:xfrm>
          <a:custGeom>
            <a:avLst/>
            <a:gdLst/>
            <a:ahLst/>
            <a:rect l="l" t="t" r="r" b="b"/>
            <a:pathLst>
              <a:path w="3404555" h="3404555">
                <a:moveTo>
                  <a:pt x="3404554" y="3404555"/>
                </a:moveTo>
                <a:lnTo>
                  <a:pt x="0" y="3404555"/>
                </a:lnTo>
                <a:lnTo>
                  <a:pt x="0" y="0"/>
                </a:lnTo>
                <a:lnTo>
                  <a:pt x="3404554" y="0"/>
                </a:lnTo>
                <a:lnTo>
                  <a:pt x="3404554" y="3404555"/>
                </a:lnTo>
                <a:close/>
              </a:path>
            </a:pathLst>
          </a:custGeom>
          <a:blipFill rotWithShape="0">
            <a:blip r:embed="rId1">
              <a:alphaModFix amt="2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Freeform 3"/>
          <p:cNvSpPr/>
          <p:nvPr/>
        </p:nvSpPr>
        <p:spPr>
          <a:xfrm flipH="1">
            <a:off x="13795560" y="906480"/>
            <a:ext cx="3428280" cy="2468160"/>
          </a:xfrm>
          <a:custGeom>
            <a:avLst/>
            <a:gdLst/>
            <a:ahLst/>
            <a:rect l="l" t="t" r="r" b="b"/>
            <a:pathLst>
              <a:path w="3429381" h="2469155">
                <a:moveTo>
                  <a:pt x="3429382" y="0"/>
                </a:moveTo>
                <a:lnTo>
                  <a:pt x="0" y="0"/>
                </a:lnTo>
                <a:lnTo>
                  <a:pt x="0" y="2469154"/>
                </a:lnTo>
                <a:lnTo>
                  <a:pt x="3429382" y="2469154"/>
                </a:lnTo>
                <a:lnTo>
                  <a:pt x="3429382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TextBox 4"/>
          <p:cNvSpPr/>
          <p:nvPr/>
        </p:nvSpPr>
        <p:spPr>
          <a:xfrm>
            <a:off x="-2323800" y="1427760"/>
            <a:ext cx="16119360" cy="64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051"/>
              </a:lnSpc>
              <a:buNone/>
            </a:pPr>
            <a:r>
              <a:rPr b="1" lang="en-US" sz="5000" spc="-1" strike="noStrike">
                <a:solidFill>
                  <a:srgbClr val="000000"/>
                </a:solidFill>
                <a:latin typeface="Poppins Bold"/>
                <a:ea typeface="Poppins Bold"/>
              </a:rPr>
              <a:t>Financial Modules (12 Modules)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33" name="Freeform 5"/>
          <p:cNvSpPr/>
          <p:nvPr/>
        </p:nvSpPr>
        <p:spPr>
          <a:xfrm flipH="1" flipV="1">
            <a:off x="2709360" y="5924880"/>
            <a:ext cx="2273400" cy="36000"/>
          </a:xfrm>
          <a:custGeom>
            <a:avLst/>
            <a:gdLst/>
            <a:ahLst/>
            <a:rect l="l" t="t" r="r" b="b"/>
            <a:pathLst>
              <a:path w="2274598" h="36962">
                <a:moveTo>
                  <a:pt x="2274598" y="36962"/>
                </a:moveTo>
                <a:lnTo>
                  <a:pt x="0" y="36962"/>
                </a:lnTo>
                <a:lnTo>
                  <a:pt x="0" y="0"/>
                </a:lnTo>
                <a:lnTo>
                  <a:pt x="2274598" y="0"/>
                </a:lnTo>
                <a:lnTo>
                  <a:pt x="2274598" y="36962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Freeform 6"/>
          <p:cNvSpPr/>
          <p:nvPr/>
        </p:nvSpPr>
        <p:spPr>
          <a:xfrm>
            <a:off x="15471720" y="9122760"/>
            <a:ext cx="1769400" cy="873000"/>
          </a:xfrm>
          <a:custGeom>
            <a:avLst/>
            <a:gdLst/>
            <a:ahLst/>
            <a:rect l="l" t="t" r="r" b="b"/>
            <a:pathLst>
              <a:path w="1770335" h="874103">
                <a:moveTo>
                  <a:pt x="0" y="0"/>
                </a:moveTo>
                <a:lnTo>
                  <a:pt x="1770335" y="0"/>
                </a:lnTo>
                <a:lnTo>
                  <a:pt x="1770335" y="874103"/>
                </a:lnTo>
                <a:lnTo>
                  <a:pt x="0" y="8741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Freeform 7"/>
          <p:cNvSpPr/>
          <p:nvPr/>
        </p:nvSpPr>
        <p:spPr>
          <a:xfrm>
            <a:off x="1828800" y="2615040"/>
            <a:ext cx="763200" cy="773640"/>
          </a:xfrm>
          <a:custGeom>
            <a:avLst/>
            <a:gdLst/>
            <a:ahLst/>
            <a:rect l="l" t="t" r="r" b="b"/>
            <a:pathLst>
              <a:path w="764229" h="774884">
                <a:moveTo>
                  <a:pt x="0" y="0"/>
                </a:moveTo>
                <a:lnTo>
                  <a:pt x="764229" y="0"/>
                </a:lnTo>
                <a:lnTo>
                  <a:pt x="764229" y="774883"/>
                </a:lnTo>
                <a:lnTo>
                  <a:pt x="0" y="7748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Freeform 8"/>
          <p:cNvSpPr/>
          <p:nvPr/>
        </p:nvSpPr>
        <p:spPr>
          <a:xfrm>
            <a:off x="1828800" y="6249240"/>
            <a:ext cx="763200" cy="773640"/>
          </a:xfrm>
          <a:custGeom>
            <a:avLst/>
            <a:gdLst/>
            <a:ahLst/>
            <a:rect l="l" t="t" r="r" b="b"/>
            <a:pathLst>
              <a:path w="764229" h="774884">
                <a:moveTo>
                  <a:pt x="0" y="0"/>
                </a:moveTo>
                <a:lnTo>
                  <a:pt x="764229" y="0"/>
                </a:lnTo>
                <a:lnTo>
                  <a:pt x="764229" y="774883"/>
                </a:lnTo>
                <a:lnTo>
                  <a:pt x="0" y="7748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Freeform 9"/>
          <p:cNvSpPr/>
          <p:nvPr/>
        </p:nvSpPr>
        <p:spPr>
          <a:xfrm flipH="1" flipV="1">
            <a:off x="2709360" y="9522360"/>
            <a:ext cx="2273400" cy="36000"/>
          </a:xfrm>
          <a:custGeom>
            <a:avLst/>
            <a:gdLst/>
            <a:ahLst/>
            <a:rect l="l" t="t" r="r" b="b"/>
            <a:pathLst>
              <a:path w="2274598" h="36962">
                <a:moveTo>
                  <a:pt x="2274598" y="36962"/>
                </a:moveTo>
                <a:lnTo>
                  <a:pt x="0" y="36962"/>
                </a:lnTo>
                <a:lnTo>
                  <a:pt x="0" y="0"/>
                </a:lnTo>
                <a:lnTo>
                  <a:pt x="2274598" y="0"/>
                </a:lnTo>
                <a:lnTo>
                  <a:pt x="2274598" y="36962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Freeform 10"/>
          <p:cNvSpPr/>
          <p:nvPr/>
        </p:nvSpPr>
        <p:spPr>
          <a:xfrm rot="1364400">
            <a:off x="10417320" y="1022760"/>
            <a:ext cx="939240" cy="576000"/>
          </a:xfrm>
          <a:custGeom>
            <a:avLst/>
            <a:gdLst/>
            <a:ahLst/>
            <a:rect l="l" t="t" r="r" b="b"/>
            <a:pathLst>
              <a:path w="940373" h="577154">
                <a:moveTo>
                  <a:pt x="0" y="0"/>
                </a:moveTo>
                <a:lnTo>
                  <a:pt x="940373" y="0"/>
                </a:lnTo>
                <a:lnTo>
                  <a:pt x="940373" y="577154"/>
                </a:lnTo>
                <a:lnTo>
                  <a:pt x="0" y="5771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Freeform 11"/>
          <p:cNvSpPr/>
          <p:nvPr/>
        </p:nvSpPr>
        <p:spPr>
          <a:xfrm>
            <a:off x="-594720" y="4783320"/>
            <a:ext cx="1188360" cy="1464840"/>
          </a:xfrm>
          <a:custGeom>
            <a:avLst/>
            <a:gdLst/>
            <a:ahLst/>
            <a:rect l="l" t="t" r="r" b="b"/>
            <a:pathLst>
              <a:path w="1189339" h="1465741">
                <a:moveTo>
                  <a:pt x="0" y="0"/>
                </a:moveTo>
                <a:lnTo>
                  <a:pt x="1189340" y="0"/>
                </a:lnTo>
                <a:lnTo>
                  <a:pt x="1189340" y="1465741"/>
                </a:lnTo>
                <a:lnTo>
                  <a:pt x="0" y="14657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>
              <a:alphaModFix amt="5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Freeform 12"/>
          <p:cNvSpPr/>
          <p:nvPr/>
        </p:nvSpPr>
        <p:spPr>
          <a:xfrm>
            <a:off x="8450640" y="3241440"/>
            <a:ext cx="8094600" cy="5366880"/>
          </a:xfrm>
          <a:custGeom>
            <a:avLst/>
            <a:gdLst/>
            <a:ahLst/>
            <a:rect l="l" t="t" r="r" b="b"/>
            <a:pathLst>
              <a:path w="8095711" h="5367808">
                <a:moveTo>
                  <a:pt x="0" y="0"/>
                </a:moveTo>
                <a:lnTo>
                  <a:pt x="8095710" y="0"/>
                </a:lnTo>
                <a:lnTo>
                  <a:pt x="8095710" y="5367808"/>
                </a:lnTo>
                <a:lnTo>
                  <a:pt x="0" y="53678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TextBox 13"/>
          <p:cNvSpPr/>
          <p:nvPr/>
        </p:nvSpPr>
        <p:spPr>
          <a:xfrm>
            <a:off x="2710800" y="2698200"/>
            <a:ext cx="7079760" cy="40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Arabic Invoice Formatting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Payment Preview System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Account Custody Management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Multi-Currency Enhancements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Extended Chart of Accounts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Check Printing System</a:t>
            </a:r>
            <a:endParaRPr b="0" lang="en-US" sz="2320" spc="-1" strike="noStrike">
              <a:latin typeface="Arial"/>
            </a:endParaRPr>
          </a:p>
          <a:p>
            <a:pPr>
              <a:lnSpc>
                <a:spcPts val="3957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ts val="3957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2" name="TextBox 14"/>
          <p:cNvSpPr/>
          <p:nvPr/>
        </p:nvSpPr>
        <p:spPr>
          <a:xfrm>
            <a:off x="17254800" y="9210600"/>
            <a:ext cx="1612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801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8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3" name="TextBox 15"/>
          <p:cNvSpPr/>
          <p:nvPr/>
        </p:nvSpPr>
        <p:spPr>
          <a:xfrm>
            <a:off x="2710800" y="6285960"/>
            <a:ext cx="7079760" cy="351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02560" indent="-251280" algn="just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Expense Allocation Engine</a:t>
            </a:r>
            <a:endParaRPr b="0" lang="en-US" sz="2320" spc="-1" strike="noStrike">
              <a:latin typeface="Arial"/>
            </a:endParaRPr>
          </a:p>
          <a:p>
            <a:pPr lvl="1" marL="502560" indent="-251280" algn="just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Tax Calculation Extensions</a:t>
            </a:r>
            <a:endParaRPr b="0" lang="en-US" sz="2320" spc="-1" strike="noStrike">
              <a:latin typeface="Arial"/>
            </a:endParaRPr>
          </a:p>
          <a:p>
            <a:pPr lvl="1" marL="502560" indent="-251280" algn="just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Payment Term Customizer</a:t>
            </a:r>
            <a:endParaRPr b="0" lang="en-US" sz="2320" spc="-1" strike="noStrike">
              <a:latin typeface="Arial"/>
            </a:endParaRPr>
          </a:p>
          <a:p>
            <a:pPr lvl="1" marL="502560" indent="-251280" algn="just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GL Account Locking</a:t>
            </a:r>
            <a:endParaRPr b="0" lang="en-US" sz="2320" spc="-1" strike="noStrike">
              <a:latin typeface="Arial"/>
            </a:endParaRPr>
          </a:p>
          <a:p>
            <a:pPr lvl="1" marL="502560" indent="-251280" algn="just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Budget vs Actual Analytics</a:t>
            </a:r>
            <a:endParaRPr b="0" lang="en-US" sz="2320" spc="-1" strike="noStrike">
              <a:latin typeface="Arial"/>
            </a:endParaRPr>
          </a:p>
          <a:p>
            <a:pPr lvl="1" marL="502560" indent="-251280" algn="just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Asset Depreciation Tools</a:t>
            </a:r>
            <a:endParaRPr b="0" lang="en-US" sz="2320" spc="-1" strike="noStrike">
              <a:latin typeface="Arial"/>
            </a:endParaRPr>
          </a:p>
          <a:p>
            <a:pPr algn="just">
              <a:lnSpc>
                <a:spcPts val="3957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reeform 2"/>
          <p:cNvSpPr/>
          <p:nvPr/>
        </p:nvSpPr>
        <p:spPr>
          <a:xfrm flipH="1" flipV="1">
            <a:off x="10217160" y="5943240"/>
            <a:ext cx="3403440" cy="3403440"/>
          </a:xfrm>
          <a:custGeom>
            <a:avLst/>
            <a:gdLst/>
            <a:ahLst/>
            <a:rect l="l" t="t" r="r" b="b"/>
            <a:pathLst>
              <a:path w="3404555" h="3404555">
                <a:moveTo>
                  <a:pt x="3404554" y="3404555"/>
                </a:moveTo>
                <a:lnTo>
                  <a:pt x="0" y="3404555"/>
                </a:lnTo>
                <a:lnTo>
                  <a:pt x="0" y="0"/>
                </a:lnTo>
                <a:lnTo>
                  <a:pt x="3404554" y="0"/>
                </a:lnTo>
                <a:lnTo>
                  <a:pt x="3404554" y="3404555"/>
                </a:lnTo>
                <a:close/>
              </a:path>
            </a:pathLst>
          </a:custGeom>
          <a:blipFill rotWithShape="0">
            <a:blip r:embed="rId1">
              <a:alphaModFix amt="2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Freeform 3"/>
          <p:cNvSpPr/>
          <p:nvPr/>
        </p:nvSpPr>
        <p:spPr>
          <a:xfrm flipH="1">
            <a:off x="13795560" y="906480"/>
            <a:ext cx="3428280" cy="2468160"/>
          </a:xfrm>
          <a:custGeom>
            <a:avLst/>
            <a:gdLst/>
            <a:ahLst/>
            <a:rect l="l" t="t" r="r" b="b"/>
            <a:pathLst>
              <a:path w="3429381" h="2469155">
                <a:moveTo>
                  <a:pt x="3429382" y="0"/>
                </a:moveTo>
                <a:lnTo>
                  <a:pt x="0" y="0"/>
                </a:lnTo>
                <a:lnTo>
                  <a:pt x="0" y="2469154"/>
                </a:lnTo>
                <a:lnTo>
                  <a:pt x="3429382" y="2469154"/>
                </a:lnTo>
                <a:lnTo>
                  <a:pt x="3429382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Freeform 4"/>
          <p:cNvSpPr/>
          <p:nvPr/>
        </p:nvSpPr>
        <p:spPr>
          <a:xfrm>
            <a:off x="9540360" y="1824120"/>
            <a:ext cx="8162640" cy="7797240"/>
          </a:xfrm>
          <a:custGeom>
            <a:avLst/>
            <a:gdLst/>
            <a:ahLst/>
            <a:rect l="l" t="t" r="r" b="b"/>
            <a:pathLst>
              <a:path w="8163852" h="7798400">
                <a:moveTo>
                  <a:pt x="0" y="0"/>
                </a:moveTo>
                <a:lnTo>
                  <a:pt x="8163853" y="0"/>
                </a:lnTo>
                <a:lnTo>
                  <a:pt x="8163853" y="7798400"/>
                </a:lnTo>
                <a:lnTo>
                  <a:pt x="0" y="7798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TextBox 5"/>
          <p:cNvSpPr/>
          <p:nvPr/>
        </p:nvSpPr>
        <p:spPr>
          <a:xfrm>
            <a:off x="-2048400" y="1249200"/>
            <a:ext cx="1611936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544"/>
              </a:lnSpc>
              <a:buNone/>
            </a:pPr>
            <a:r>
              <a:rPr b="1" lang="en-US" sz="4500" spc="-1" strike="noStrike">
                <a:solidFill>
                  <a:srgbClr val="000000"/>
                </a:solidFill>
                <a:latin typeface="Poppins Bold"/>
                <a:ea typeface="Poppins Bold"/>
              </a:rPr>
              <a:t>Manufacturing &amp; Projects (7 Modules)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48" name="Freeform 6"/>
          <p:cNvSpPr/>
          <p:nvPr/>
        </p:nvSpPr>
        <p:spPr>
          <a:xfrm flipH="1" flipV="1">
            <a:off x="2709360" y="6028920"/>
            <a:ext cx="2273400" cy="36000"/>
          </a:xfrm>
          <a:custGeom>
            <a:avLst/>
            <a:gdLst/>
            <a:ahLst/>
            <a:rect l="l" t="t" r="r" b="b"/>
            <a:pathLst>
              <a:path w="2274598" h="36962">
                <a:moveTo>
                  <a:pt x="2274598" y="36962"/>
                </a:moveTo>
                <a:lnTo>
                  <a:pt x="0" y="36962"/>
                </a:lnTo>
                <a:lnTo>
                  <a:pt x="0" y="0"/>
                </a:lnTo>
                <a:lnTo>
                  <a:pt x="2274598" y="0"/>
                </a:lnTo>
                <a:lnTo>
                  <a:pt x="2274598" y="36962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Freeform 7"/>
          <p:cNvSpPr/>
          <p:nvPr/>
        </p:nvSpPr>
        <p:spPr>
          <a:xfrm>
            <a:off x="15471720" y="9122760"/>
            <a:ext cx="1769400" cy="873000"/>
          </a:xfrm>
          <a:custGeom>
            <a:avLst/>
            <a:gdLst/>
            <a:ahLst/>
            <a:rect l="l" t="t" r="r" b="b"/>
            <a:pathLst>
              <a:path w="1770335" h="874103">
                <a:moveTo>
                  <a:pt x="0" y="0"/>
                </a:moveTo>
                <a:lnTo>
                  <a:pt x="1770335" y="0"/>
                </a:lnTo>
                <a:lnTo>
                  <a:pt x="1770335" y="874103"/>
                </a:lnTo>
                <a:lnTo>
                  <a:pt x="0" y="8741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Freeform 8"/>
          <p:cNvSpPr/>
          <p:nvPr/>
        </p:nvSpPr>
        <p:spPr>
          <a:xfrm>
            <a:off x="1828800" y="2488680"/>
            <a:ext cx="763200" cy="773640"/>
          </a:xfrm>
          <a:custGeom>
            <a:avLst/>
            <a:gdLst/>
            <a:ahLst/>
            <a:rect l="l" t="t" r="r" b="b"/>
            <a:pathLst>
              <a:path w="764229" h="774884">
                <a:moveTo>
                  <a:pt x="0" y="0"/>
                </a:moveTo>
                <a:lnTo>
                  <a:pt x="764229" y="0"/>
                </a:lnTo>
                <a:lnTo>
                  <a:pt x="764229" y="774884"/>
                </a:lnTo>
                <a:lnTo>
                  <a:pt x="0" y="7748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TextBox 9"/>
          <p:cNvSpPr/>
          <p:nvPr/>
        </p:nvSpPr>
        <p:spPr>
          <a:xfrm>
            <a:off x="2900160" y="2364840"/>
            <a:ext cx="4051440" cy="40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Job Costing Management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Workshop Repair System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BOM Version Control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Production Routing Analytics</a:t>
            </a:r>
            <a:endParaRPr b="0" lang="en-US" sz="2320" spc="-1" strike="noStrike">
              <a:latin typeface="Arial"/>
            </a:endParaRPr>
          </a:p>
          <a:p>
            <a:pPr>
              <a:lnSpc>
                <a:spcPts val="3957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2" name="Freeform 10"/>
          <p:cNvSpPr/>
          <p:nvPr/>
        </p:nvSpPr>
        <p:spPr>
          <a:xfrm>
            <a:off x="1828800" y="6249240"/>
            <a:ext cx="763200" cy="773640"/>
          </a:xfrm>
          <a:custGeom>
            <a:avLst/>
            <a:gdLst/>
            <a:ahLst/>
            <a:rect l="l" t="t" r="r" b="b"/>
            <a:pathLst>
              <a:path w="764229" h="774884">
                <a:moveTo>
                  <a:pt x="0" y="0"/>
                </a:moveTo>
                <a:lnTo>
                  <a:pt x="764229" y="0"/>
                </a:lnTo>
                <a:lnTo>
                  <a:pt x="764229" y="774883"/>
                </a:lnTo>
                <a:lnTo>
                  <a:pt x="0" y="7748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Freeform 11"/>
          <p:cNvSpPr/>
          <p:nvPr/>
        </p:nvSpPr>
        <p:spPr>
          <a:xfrm flipH="1" flipV="1">
            <a:off x="2709360" y="9522360"/>
            <a:ext cx="2273400" cy="36000"/>
          </a:xfrm>
          <a:custGeom>
            <a:avLst/>
            <a:gdLst/>
            <a:ahLst/>
            <a:rect l="l" t="t" r="r" b="b"/>
            <a:pathLst>
              <a:path w="2274598" h="36962">
                <a:moveTo>
                  <a:pt x="2274598" y="36962"/>
                </a:moveTo>
                <a:lnTo>
                  <a:pt x="0" y="36962"/>
                </a:lnTo>
                <a:lnTo>
                  <a:pt x="0" y="0"/>
                </a:lnTo>
                <a:lnTo>
                  <a:pt x="2274598" y="0"/>
                </a:lnTo>
                <a:lnTo>
                  <a:pt x="2274598" y="36962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Freeform 12"/>
          <p:cNvSpPr/>
          <p:nvPr/>
        </p:nvSpPr>
        <p:spPr>
          <a:xfrm rot="1364400">
            <a:off x="11149200" y="814680"/>
            <a:ext cx="939240" cy="576000"/>
          </a:xfrm>
          <a:custGeom>
            <a:avLst/>
            <a:gdLst/>
            <a:ahLst/>
            <a:rect l="l" t="t" r="r" b="b"/>
            <a:pathLst>
              <a:path w="940373" h="577154">
                <a:moveTo>
                  <a:pt x="0" y="0"/>
                </a:moveTo>
                <a:lnTo>
                  <a:pt x="940373" y="0"/>
                </a:lnTo>
                <a:lnTo>
                  <a:pt x="940373" y="577154"/>
                </a:lnTo>
                <a:lnTo>
                  <a:pt x="0" y="5771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TextBox 13"/>
          <p:cNvSpPr/>
          <p:nvPr/>
        </p:nvSpPr>
        <p:spPr>
          <a:xfrm>
            <a:off x="17254800" y="9210600"/>
            <a:ext cx="1612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ts val="2801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9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6" name="TextBox 14"/>
          <p:cNvSpPr/>
          <p:nvPr/>
        </p:nvSpPr>
        <p:spPr>
          <a:xfrm>
            <a:off x="2919240" y="6179400"/>
            <a:ext cx="3709800" cy="351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Project Document Control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Quality Check Points</a:t>
            </a:r>
            <a:endParaRPr b="0" lang="en-US" sz="2320" spc="-1" strike="noStrike">
              <a:latin typeface="Arial"/>
            </a:endParaRPr>
          </a:p>
          <a:p>
            <a:pPr lvl="1" marL="502560" indent="-251280">
              <a:lnSpc>
                <a:spcPts val="3957"/>
              </a:lnSpc>
              <a:buClr>
                <a:srgbClr val="808080"/>
              </a:buClr>
              <a:buFont typeface="Arial"/>
              <a:buChar char="•"/>
            </a:pPr>
            <a:r>
              <a:rPr b="1" lang="en-US" sz="2320" spc="-1" strike="noStrike">
                <a:solidFill>
                  <a:srgbClr val="808080"/>
                </a:solidFill>
                <a:latin typeface="Raleway Bold"/>
                <a:ea typeface="Raleway Bold"/>
              </a:rPr>
              <a:t>Maintenance Scheduling</a:t>
            </a:r>
            <a:endParaRPr b="0" lang="en-US" sz="2320" spc="-1" strike="noStrike">
              <a:latin typeface="Arial"/>
            </a:endParaRPr>
          </a:p>
          <a:p>
            <a:pPr>
              <a:lnSpc>
                <a:spcPts val="3957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7" name="Freeform 15"/>
          <p:cNvSpPr/>
          <p:nvPr/>
        </p:nvSpPr>
        <p:spPr>
          <a:xfrm>
            <a:off x="-594720" y="4783320"/>
            <a:ext cx="1188360" cy="1464840"/>
          </a:xfrm>
          <a:custGeom>
            <a:avLst/>
            <a:gdLst/>
            <a:ahLst/>
            <a:rect l="l" t="t" r="r" b="b"/>
            <a:pathLst>
              <a:path w="1189339" h="1465741">
                <a:moveTo>
                  <a:pt x="0" y="0"/>
                </a:moveTo>
                <a:lnTo>
                  <a:pt x="1189340" y="0"/>
                </a:lnTo>
                <a:lnTo>
                  <a:pt x="1189340" y="1465741"/>
                </a:lnTo>
                <a:lnTo>
                  <a:pt x="0" y="14657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>
              <a:alphaModFix amt="5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DAGionl_ddk</dc:identifier>
  <dc:language>en-US</dc:language>
  <cp:lastModifiedBy/>
  <dcterms:modified xsi:type="dcterms:W3CDTF">2025-06-02T10:17:34Z</dcterms:modified>
  <cp:revision>6</cp:revision>
  <dc:subject/>
  <dc:title>White and Yellow Minimalist Creative Project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